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2" r:id="rId4"/>
    <p:sldId id="266" r:id="rId5"/>
    <p:sldId id="267" r:id="rId6"/>
    <p:sldId id="268" r:id="rId7"/>
    <p:sldId id="269" r:id="rId8"/>
    <p:sldId id="270" r:id="rId9"/>
    <p:sldId id="271" r:id="rId10"/>
    <p:sldId id="260" r:id="rId11"/>
    <p:sldId id="261" r:id="rId12"/>
    <p:sldId id="263" r:id="rId13"/>
    <p:sldId id="264" r:id="rId14"/>
    <p:sldId id="265"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16F4C-23B7-4748-8C04-D5D605145906}" type="datetimeFigureOut">
              <a:rPr lang="en-US" smtClean="0"/>
              <a:pPr/>
              <a:t>01-Oct-2014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1A7C5-F2B1-4EC0-B808-1A51C08825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16F4C-23B7-4748-8C04-D5D605145906}" type="datetimeFigureOut">
              <a:rPr lang="en-US" smtClean="0"/>
              <a:pPr/>
              <a:t>01-Oct-2014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1A7C5-F2B1-4EC0-B808-1A51C08825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2A. Counting </a:t>
            </a:r>
            <a:r>
              <a:rPr lang="en-GB" dirty="0" smtClean="0"/>
              <a:t>and Locating</a:t>
            </a:r>
            <a:br>
              <a:rPr lang="en-GB" dirty="0" smtClean="0"/>
            </a:br>
            <a:r>
              <a:rPr lang="en-GB" sz="2800" dirty="0" smtClean="0"/>
              <a:t>Constructing a sampling frame</a:t>
            </a:r>
            <a:endParaRPr lang="en-US" dirty="0"/>
          </a:p>
        </p:txBody>
      </p:sp>
      <p:sp>
        <p:nvSpPr>
          <p:cNvPr id="3" name="Subtitle 2"/>
          <p:cNvSpPr>
            <a:spLocks noGrp="1"/>
          </p:cNvSpPr>
          <p:nvPr>
            <p:ph type="subTitle" idx="1"/>
          </p:nvPr>
        </p:nvSpPr>
        <p:spPr/>
        <p:txBody>
          <a:bodyPr/>
          <a:lstStyle/>
          <a:p>
            <a:r>
              <a:rPr lang="en-GB" dirty="0" smtClean="0"/>
              <a:t>Wednesday </a:t>
            </a:r>
            <a:r>
              <a:rPr lang="en-GB" smtClean="0"/>
              <a:t>1</a:t>
            </a:r>
            <a:r>
              <a:rPr lang="en-GB" baseline="30000" smtClean="0"/>
              <a:t>st</a:t>
            </a:r>
            <a:r>
              <a:rPr lang="en-GB" smtClean="0"/>
              <a:t> October</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Groups omitted or systematically under-represented in survey data</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GB" dirty="0" smtClean="0"/>
              <a:t>Sampling Frames based on sometimes very out-of-date censuses</a:t>
            </a:r>
          </a:p>
          <a:p>
            <a:pPr>
              <a:buNone/>
            </a:pPr>
            <a:r>
              <a:rPr lang="en-GB" dirty="0" smtClean="0"/>
              <a:t>Household surveys exclude, by design:</a:t>
            </a:r>
          </a:p>
          <a:p>
            <a:r>
              <a:rPr lang="en-GB" dirty="0" smtClean="0"/>
              <a:t>the homeless</a:t>
            </a:r>
          </a:p>
          <a:p>
            <a:r>
              <a:rPr lang="en-GB" dirty="0" smtClean="0"/>
              <a:t>those in institutions:</a:t>
            </a:r>
          </a:p>
          <a:p>
            <a:pPr lvl="1"/>
            <a:r>
              <a:rPr lang="en-GB" dirty="0" smtClean="0"/>
              <a:t> hospitals, prisons, refugee camps</a:t>
            </a:r>
          </a:p>
          <a:p>
            <a:r>
              <a:rPr lang="en-GB" dirty="0" smtClean="0"/>
              <a:t> the mobile:</a:t>
            </a:r>
          </a:p>
          <a:p>
            <a:pPr lvl="1"/>
            <a:r>
              <a:rPr lang="en-GB" dirty="0" smtClean="0"/>
              <a:t>Nomads, pastoralists,</a:t>
            </a:r>
            <a:r>
              <a:rPr lang="en-GB" dirty="0"/>
              <a:t> </a:t>
            </a:r>
            <a:r>
              <a:rPr lang="en-GB" dirty="0" smtClean="0"/>
              <a:t>travellers.</a:t>
            </a:r>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b="1" dirty="0"/>
              <a:t>Groups Omitted or Systematically  Uncounted in Survey Data </a:t>
            </a:r>
            <a:r>
              <a:rPr lang="en-GB" b="1" dirty="0" smtClean="0"/>
              <a:t>(B)</a:t>
            </a:r>
            <a:endParaRPr lang="en-GB" b="1" dirty="0"/>
          </a:p>
        </p:txBody>
      </p:sp>
      <p:sp>
        <p:nvSpPr>
          <p:cNvPr id="3" name="Content Placeholder 2"/>
          <p:cNvSpPr>
            <a:spLocks noGrp="1"/>
          </p:cNvSpPr>
          <p:nvPr>
            <p:ph idx="1"/>
          </p:nvPr>
        </p:nvSpPr>
        <p:spPr>
          <a:xfrm>
            <a:off x="323528" y="1496541"/>
            <a:ext cx="8229600" cy="5361459"/>
          </a:xfrm>
        </p:spPr>
        <p:txBody>
          <a:bodyPr>
            <a:normAutofit fontScale="92500"/>
          </a:bodyPr>
          <a:lstStyle/>
          <a:p>
            <a:r>
              <a:rPr lang="en-GB" dirty="0"/>
              <a:t>In </a:t>
            </a:r>
            <a:r>
              <a:rPr lang="en-GB" i="1" dirty="0"/>
              <a:t>practice</a:t>
            </a:r>
            <a:r>
              <a:rPr lang="en-GB" dirty="0"/>
              <a:t>, they </a:t>
            </a:r>
            <a:r>
              <a:rPr lang="en-GB" i="1" dirty="0">
                <a:solidFill>
                  <a:srgbClr val="002060"/>
                </a:solidFill>
              </a:rPr>
              <a:t>tend to exclude </a:t>
            </a:r>
            <a:r>
              <a:rPr lang="en-GB" dirty="0"/>
              <a:t>those in fragile, disjointed households, those in urban slums and those in insecure </a:t>
            </a:r>
            <a:r>
              <a:rPr lang="en-GB" dirty="0" smtClean="0"/>
              <a:t>areas</a:t>
            </a:r>
          </a:p>
          <a:p>
            <a:pPr lvl="1"/>
            <a:r>
              <a:rPr lang="en-GB" dirty="0"/>
              <a:t>This will also be a problem for in-school assessment</a:t>
            </a:r>
          </a:p>
          <a:p>
            <a:r>
              <a:rPr lang="en-GB" dirty="0" smtClean="0"/>
              <a:t>Those </a:t>
            </a:r>
            <a:r>
              <a:rPr lang="en-GB" dirty="0"/>
              <a:t>six categories constitute a pretty good ostensive definition of the poorest of the poor</a:t>
            </a:r>
          </a:p>
          <a:p>
            <a:r>
              <a:rPr lang="en-GB" dirty="0" smtClean="0"/>
              <a:t>There are two other groups of adults and children who may be ‘hidden’ in households:</a:t>
            </a:r>
          </a:p>
          <a:p>
            <a:pPr lvl="1">
              <a:buFont typeface="Wingdings" panose="05000000000000000000" pitchFamily="2" charset="2"/>
              <a:buChar char="Ø"/>
            </a:pPr>
            <a:r>
              <a:rPr lang="en-GB" sz="3200" dirty="0" smtClean="0"/>
              <a:t>Those who are illegally resident</a:t>
            </a:r>
          </a:p>
          <a:p>
            <a:pPr lvl="1">
              <a:buFont typeface="Wingdings" panose="05000000000000000000" pitchFamily="2" charset="2"/>
              <a:buChar char="Ø"/>
            </a:pPr>
            <a:r>
              <a:rPr lang="en-GB" sz="3200" dirty="0" smtClean="0"/>
              <a:t>Those who suffer discrimination e.g. disabled</a:t>
            </a:r>
          </a:p>
        </p:txBody>
      </p:sp>
    </p:spTree>
    <p:extLst>
      <p:ext uri="{BB962C8B-B14F-4D97-AF65-F5344CB8AC3E}">
        <p14:creationId xmlns:p14="http://schemas.microsoft.com/office/powerpoint/2010/main" val="525160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smtClean="0"/>
              <a:t>Approach to Counting</a:t>
            </a:r>
            <a:endParaRPr lang="en-US" dirty="0"/>
          </a:p>
        </p:txBody>
      </p:sp>
      <p:sp>
        <p:nvSpPr>
          <p:cNvPr id="3" name="Content Placeholder 2"/>
          <p:cNvSpPr>
            <a:spLocks noGrp="1"/>
          </p:cNvSpPr>
          <p:nvPr>
            <p:ph idx="1"/>
          </p:nvPr>
        </p:nvSpPr>
        <p:spPr>
          <a:xfrm>
            <a:off x="457200" y="908720"/>
            <a:ext cx="8229600" cy="5217443"/>
          </a:xfrm>
        </p:spPr>
        <p:txBody>
          <a:bodyPr/>
          <a:lstStyle/>
          <a:p>
            <a:r>
              <a:rPr lang="en-GB" dirty="0" smtClean="0"/>
              <a:t>To complement the approach of a standard household survey, we need to search actively for marginalised or vulnerable groups likely to include OOS 15 year olds</a:t>
            </a:r>
          </a:p>
          <a:p>
            <a:r>
              <a:rPr lang="en-GB" dirty="0" smtClean="0"/>
              <a:t>Given unknown errors in age-specific population &amp; unreliability of enrolment data, we cannot count OOS numbers by subtraction of enrolment figures form population figures</a:t>
            </a:r>
          </a:p>
          <a:p>
            <a:r>
              <a:rPr lang="en-GB" dirty="0" smtClean="0"/>
              <a:t>Most marginalised will be found among (isolated) rural poor and informal settlements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Using household surveys to count and locate OOS 15 year olds</a:t>
            </a:r>
            <a:endParaRPr lang="en-US" dirty="0"/>
          </a:p>
        </p:txBody>
      </p:sp>
      <p:sp>
        <p:nvSpPr>
          <p:cNvPr id="3" name="Content Placeholder 2"/>
          <p:cNvSpPr>
            <a:spLocks noGrp="1"/>
          </p:cNvSpPr>
          <p:nvPr>
            <p:ph idx="1"/>
          </p:nvPr>
        </p:nvSpPr>
        <p:spPr/>
        <p:txBody>
          <a:bodyPr/>
          <a:lstStyle/>
          <a:p>
            <a:r>
              <a:rPr lang="en-GB" dirty="0" smtClean="0"/>
              <a:t>Estimates can be made of percentages likely to be missing from sampling frames of standard household surveys in rural and urban areas</a:t>
            </a:r>
          </a:p>
          <a:p>
            <a:r>
              <a:rPr lang="en-GB" dirty="0" smtClean="0"/>
              <a:t>This can be combined with assumptions about how additional numbers would be divided between out-of-school groups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980728"/>
          </a:xfrm>
        </p:spPr>
        <p:txBody>
          <a:bodyPr>
            <a:normAutofit fontScale="90000"/>
          </a:bodyPr>
          <a:lstStyle/>
          <a:p>
            <a:r>
              <a:rPr lang="en-GB" dirty="0" smtClean="0"/>
              <a:t>Difficulties in counting OOS 15 year olds</a:t>
            </a:r>
            <a:endParaRPr lang="en-US" dirty="0"/>
          </a:p>
        </p:txBody>
      </p:sp>
      <p:sp>
        <p:nvSpPr>
          <p:cNvPr id="3" name="Content Placeholder 2"/>
          <p:cNvSpPr>
            <a:spLocks noGrp="1"/>
          </p:cNvSpPr>
          <p:nvPr>
            <p:ph idx="1"/>
          </p:nvPr>
        </p:nvSpPr>
        <p:spPr/>
        <p:txBody>
          <a:bodyPr/>
          <a:lstStyle/>
          <a:p>
            <a:r>
              <a:rPr lang="en-GB" dirty="0" smtClean="0"/>
              <a:t>Several data sources, e.g.: </a:t>
            </a:r>
          </a:p>
          <a:p>
            <a:r>
              <a:rPr lang="en-GB" dirty="0" smtClean="0"/>
              <a:t>International administrative routine data with issues of coverage, accuracy, timeliness</a:t>
            </a:r>
          </a:p>
          <a:p>
            <a:r>
              <a:rPr lang="en-GB" dirty="0" smtClean="0"/>
              <a:t>Standardised Household Surveys, with problems of coverage of marginalised groups</a:t>
            </a:r>
          </a:p>
          <a:p>
            <a:r>
              <a:rPr lang="en-GB" dirty="0" smtClean="0"/>
              <a:t>Used standardised household surveys because they are comparable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Questions for discussion</a:t>
            </a:r>
            <a:endParaRPr lang="en-GB" b="1" dirty="0"/>
          </a:p>
        </p:txBody>
      </p:sp>
      <p:sp>
        <p:nvSpPr>
          <p:cNvPr id="3" name="Content Placeholder 2"/>
          <p:cNvSpPr>
            <a:spLocks noGrp="1"/>
          </p:cNvSpPr>
          <p:nvPr>
            <p:ph idx="1"/>
          </p:nvPr>
        </p:nvSpPr>
        <p:spPr/>
        <p:txBody>
          <a:bodyPr/>
          <a:lstStyle/>
          <a:p>
            <a:r>
              <a:rPr lang="en-GB" dirty="0" smtClean="0"/>
              <a:t>What is our cohort? 15.3-16.2 year olds?</a:t>
            </a:r>
          </a:p>
          <a:p>
            <a:r>
              <a:rPr lang="en-GB" dirty="0" smtClean="0"/>
              <a:t>What is an out of school 15 year old?</a:t>
            </a:r>
          </a:p>
          <a:p>
            <a:r>
              <a:rPr lang="en-GB" dirty="0" smtClean="0"/>
              <a:t>Is our picture correct? </a:t>
            </a:r>
          </a:p>
          <a:p>
            <a:r>
              <a:rPr lang="en-GB" dirty="0" smtClean="0"/>
              <a:t>Where are out-of-school 15 year olds?</a:t>
            </a:r>
          </a:p>
          <a:p>
            <a:r>
              <a:rPr lang="en-GB" dirty="0" smtClean="0"/>
              <a:t>How do we construct the sample frame?</a:t>
            </a:r>
          </a:p>
          <a:p>
            <a:endParaRPr lang="en-GB" dirty="0" smtClean="0"/>
          </a:p>
          <a:p>
            <a:r>
              <a:rPr lang="en-GB" b="1" dirty="0" smtClean="0"/>
              <a:t>What is an appropriate ambition for PISA-D?</a:t>
            </a:r>
          </a:p>
          <a:p>
            <a:endParaRPr lang="en-GB" dirty="0"/>
          </a:p>
        </p:txBody>
      </p:sp>
    </p:spTree>
    <p:extLst>
      <p:ext uri="{BB962C8B-B14F-4D97-AF65-F5344CB8AC3E}">
        <p14:creationId xmlns:p14="http://schemas.microsoft.com/office/powerpoint/2010/main" val="47836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Demographics</a:t>
            </a:r>
            <a:endParaRPr lang="en-US" dirty="0"/>
          </a:p>
        </p:txBody>
      </p:sp>
      <p:sp>
        <p:nvSpPr>
          <p:cNvPr id="3" name="Content Placeholder 2"/>
          <p:cNvSpPr>
            <a:spLocks noGrp="1"/>
          </p:cNvSpPr>
          <p:nvPr>
            <p:ph idx="1"/>
          </p:nvPr>
        </p:nvSpPr>
        <p:spPr/>
        <p:txBody>
          <a:bodyPr/>
          <a:lstStyle/>
          <a:p>
            <a:r>
              <a:rPr lang="en-GB" dirty="0" smtClean="0"/>
              <a:t>Fifteen year olds are a very small proportion of total population</a:t>
            </a:r>
          </a:p>
          <a:p>
            <a:r>
              <a:rPr lang="en-GB" dirty="0" smtClean="0"/>
              <a:t>Average  number of households to be visited to find one 15 year old = 10 (except Senegal)</a:t>
            </a:r>
          </a:p>
          <a:p>
            <a:r>
              <a:rPr lang="en-GB" dirty="0" smtClean="0"/>
              <a:t>Average density of 15 year olds per square kilometre = &lt;2 (except 3 in Guatemala)</a:t>
            </a:r>
          </a:p>
          <a:p>
            <a:r>
              <a:rPr lang="en-GB" dirty="0" smtClean="0"/>
              <a:t>DHS estimates of same order of magnitude, except for Cambodia, Tanzania and Zambia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1124744"/>
          </a:xfrm>
        </p:spPr>
        <p:txBody>
          <a:bodyPr>
            <a:normAutofit fontScale="90000"/>
          </a:bodyPr>
          <a:lstStyle/>
          <a:p>
            <a:r>
              <a:rPr lang="en-GB" dirty="0" smtClean="0"/>
              <a:t>Low Birth Registration and Age Heaping</a:t>
            </a:r>
            <a:endParaRPr lang="en-US" dirty="0"/>
          </a:p>
        </p:txBody>
      </p:sp>
      <p:sp>
        <p:nvSpPr>
          <p:cNvPr id="3" name="Content Placeholder 2"/>
          <p:cNvSpPr>
            <a:spLocks noGrp="1"/>
          </p:cNvSpPr>
          <p:nvPr>
            <p:ph idx="1"/>
          </p:nvPr>
        </p:nvSpPr>
        <p:spPr>
          <a:xfrm>
            <a:off x="457200" y="836712"/>
            <a:ext cx="8229600" cy="6021288"/>
          </a:xfrm>
        </p:spPr>
        <p:txBody>
          <a:bodyPr>
            <a:normAutofit/>
          </a:bodyPr>
          <a:lstStyle/>
          <a:p>
            <a:r>
              <a:rPr lang="en-GB" dirty="0" smtClean="0"/>
              <a:t>In LA countries birth registration are above 90% (judged to be complete registration)</a:t>
            </a:r>
          </a:p>
          <a:p>
            <a:r>
              <a:rPr lang="en-GB" dirty="0" smtClean="0"/>
              <a:t>Among other countries, low in Tanzania (16%) and Zambia (14%)</a:t>
            </a:r>
          </a:p>
          <a:p>
            <a:r>
              <a:rPr lang="en-GB" dirty="0" smtClean="0"/>
              <a:t>Demographers have shown that both caregivers and respondents tend to give ages to nearest 5 or 10 years to interviewer</a:t>
            </a:r>
          </a:p>
          <a:p>
            <a:r>
              <a:rPr lang="en-GB" dirty="0" smtClean="0"/>
              <a:t>The most pronounced deviations are at age 10 for Cambodia, Tanzania and Zambia and age 20 for Senegal.  The effect at age 15 is small but should be considered at analysis stage</a:t>
            </a:r>
            <a:endParaRPr lang="en-US" dirty="0"/>
          </a:p>
        </p:txBody>
      </p:sp>
    </p:spTree>
    <p:extLst>
      <p:ext uri="{BB962C8B-B14F-4D97-AF65-F5344CB8AC3E}">
        <p14:creationId xmlns:p14="http://schemas.microsoft.com/office/powerpoint/2010/main" val="4290011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52736"/>
          </a:xfrm>
        </p:spPr>
        <p:txBody>
          <a:bodyPr>
            <a:normAutofit fontScale="90000"/>
          </a:bodyPr>
          <a:lstStyle/>
          <a:p>
            <a:r>
              <a:rPr lang="en-GB" dirty="0" smtClean="0"/>
              <a:t>Current Definitions of Out of School</a:t>
            </a:r>
            <a:endParaRPr lang="en-US" dirty="0"/>
          </a:p>
        </p:txBody>
      </p:sp>
      <p:sp>
        <p:nvSpPr>
          <p:cNvPr id="3" name="Content Placeholder 2"/>
          <p:cNvSpPr>
            <a:spLocks noGrp="1"/>
          </p:cNvSpPr>
          <p:nvPr>
            <p:ph idx="1"/>
          </p:nvPr>
        </p:nvSpPr>
        <p:spPr>
          <a:xfrm>
            <a:off x="457200" y="980728"/>
            <a:ext cx="8229600" cy="5877272"/>
          </a:xfrm>
        </p:spPr>
        <p:txBody>
          <a:bodyPr>
            <a:normAutofit lnSpcReduction="10000"/>
          </a:bodyPr>
          <a:lstStyle/>
          <a:p>
            <a:r>
              <a:rPr lang="en-GB" dirty="0" smtClean="0"/>
              <a:t>CREATE defined 6 zones of exclusion from Primary and Lower Secondary</a:t>
            </a:r>
          </a:p>
          <a:p>
            <a:r>
              <a:rPr lang="en-GB" dirty="0" smtClean="0"/>
              <a:t>UIS and UNICEF defined 5 Dimensions of Exclusion based on age rather than grade</a:t>
            </a:r>
          </a:p>
          <a:p>
            <a:r>
              <a:rPr lang="en-GB" dirty="0" smtClean="0"/>
              <a:t>Neither approach addresses problem of defining current status vis-à-vis school</a:t>
            </a:r>
          </a:p>
          <a:p>
            <a:r>
              <a:rPr lang="en-GB" dirty="0" smtClean="0"/>
              <a:t>Both CREATE and UIS/UNICEF are based on rights of children to a basic education and so are ‘school based’ in sense that school defines whether or not child is registered is enrolled and currently attending sufficiently to be counting as not having dropped out</a:t>
            </a:r>
            <a:endParaRPr lang="en-US" dirty="0"/>
          </a:p>
        </p:txBody>
      </p:sp>
    </p:spTree>
    <p:extLst>
      <p:ext uri="{BB962C8B-B14F-4D97-AF65-F5344CB8AC3E}">
        <p14:creationId xmlns:p14="http://schemas.microsoft.com/office/powerpoint/2010/main" val="1434175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smtClean="0"/>
              <a:t>Survey Definitions</a:t>
            </a:r>
            <a:endParaRPr lang="en-US" dirty="0"/>
          </a:p>
        </p:txBody>
      </p:sp>
      <p:sp>
        <p:nvSpPr>
          <p:cNvPr id="3" name="Content Placeholder 2"/>
          <p:cNvSpPr>
            <a:spLocks noGrp="1"/>
          </p:cNvSpPr>
          <p:nvPr>
            <p:ph idx="1"/>
          </p:nvPr>
        </p:nvSpPr>
        <p:spPr>
          <a:xfrm>
            <a:off x="457200" y="1052736"/>
            <a:ext cx="8229600" cy="5805264"/>
          </a:xfrm>
        </p:spPr>
        <p:txBody>
          <a:bodyPr>
            <a:normAutofit/>
          </a:bodyPr>
          <a:lstStyle/>
          <a:p>
            <a:r>
              <a:rPr lang="en-GB" dirty="0" smtClean="0"/>
              <a:t>Current questions in DHS and MICS surveys leave judgement as to whether 15 year old is currently attending to the respondent themselves</a:t>
            </a:r>
          </a:p>
          <a:p>
            <a:r>
              <a:rPr lang="en-GB" dirty="0" smtClean="0"/>
              <a:t>Obviously subjective and contextual questionnaire needs to robe more deeply within constraints of questionnaire length</a:t>
            </a:r>
          </a:p>
          <a:p>
            <a:r>
              <a:rPr lang="en-GB" dirty="0" smtClean="0"/>
              <a:t>Also surveys responses are not based on actual current attendance but on whether or not the 15 year old has attended school at some time in the year</a:t>
            </a:r>
            <a:endParaRPr lang="en-US" dirty="0"/>
          </a:p>
        </p:txBody>
      </p:sp>
    </p:spTree>
    <p:extLst>
      <p:ext uri="{BB962C8B-B14F-4D97-AF65-F5344CB8AC3E}">
        <p14:creationId xmlns:p14="http://schemas.microsoft.com/office/powerpoint/2010/main" val="271358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Education Programme</a:t>
            </a:r>
            <a:endParaRPr lang="en-US" dirty="0"/>
          </a:p>
        </p:txBody>
      </p:sp>
      <p:sp>
        <p:nvSpPr>
          <p:cNvPr id="3" name="Content Placeholder 2"/>
          <p:cNvSpPr>
            <a:spLocks noGrp="1"/>
          </p:cNvSpPr>
          <p:nvPr>
            <p:ph idx="1"/>
          </p:nvPr>
        </p:nvSpPr>
        <p:spPr>
          <a:xfrm>
            <a:off x="457200" y="1340768"/>
            <a:ext cx="8229600" cy="5112568"/>
          </a:xfrm>
        </p:spPr>
        <p:txBody>
          <a:bodyPr/>
          <a:lstStyle/>
          <a:p>
            <a:r>
              <a:rPr lang="en-GB" dirty="0" smtClean="0"/>
              <a:t>Need to decide how to treat Accelerated Learning Programmes including NGO-provided NFE programmes and some apprenticeships</a:t>
            </a:r>
          </a:p>
          <a:p>
            <a:r>
              <a:rPr lang="en-GB" dirty="0" smtClean="0"/>
              <a:t>How should religious education be treated</a:t>
            </a:r>
          </a:p>
          <a:p>
            <a:r>
              <a:rPr lang="en-GB" dirty="0" smtClean="0"/>
              <a:t>How can contextual questionnaire be detailed and comprehensive so as to capture the whole range of NFE and religious education within the time constraints</a:t>
            </a:r>
            <a:endParaRPr lang="en-US" dirty="0"/>
          </a:p>
        </p:txBody>
      </p:sp>
    </p:spTree>
    <p:extLst>
      <p:ext uri="{BB962C8B-B14F-4D97-AF65-F5344CB8AC3E}">
        <p14:creationId xmlns:p14="http://schemas.microsoft.com/office/powerpoint/2010/main" val="2594277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76044910"/>
              </p:ext>
            </p:extLst>
          </p:nvPr>
        </p:nvGraphicFramePr>
        <p:xfrm>
          <a:off x="539552" y="1732808"/>
          <a:ext cx="8064896" cy="4288480"/>
        </p:xfrm>
        <a:graphic>
          <a:graphicData uri="http://schemas.openxmlformats.org/drawingml/2006/table">
            <a:tbl>
              <a:tblPr firstRow="1" bandRow="1">
                <a:tableStyleId>{5C22544A-7EE6-4342-B048-85BDC9FD1C3A}</a:tableStyleId>
              </a:tblPr>
              <a:tblGrid>
                <a:gridCol w="2016224"/>
                <a:gridCol w="2016224"/>
                <a:gridCol w="2016224"/>
                <a:gridCol w="2016224"/>
              </a:tblGrid>
              <a:tr h="536060">
                <a:tc>
                  <a:txBody>
                    <a:bodyPr/>
                    <a:lstStyle/>
                    <a:p>
                      <a:pPr algn="l" fontAlgn="ctr"/>
                      <a:r>
                        <a:rPr lang="en-GB" sz="2400" b="1" i="0" u="none" strike="noStrike" dirty="0" smtClean="0">
                          <a:solidFill>
                            <a:schemeClr val="bg1"/>
                          </a:solidFill>
                          <a:effectLst/>
                          <a:latin typeface="Calibri"/>
                        </a:rPr>
                        <a:t>Age 15</a:t>
                      </a:r>
                      <a:endParaRPr lang="en-GB" sz="2400" b="1" i="0" u="none" strike="noStrike" dirty="0">
                        <a:solidFill>
                          <a:schemeClr val="bg1"/>
                        </a:solidFill>
                        <a:effectLst/>
                        <a:latin typeface="Calibri"/>
                      </a:endParaRPr>
                    </a:p>
                  </a:txBody>
                  <a:tcPr marL="9525" marR="9525" marT="9525" marB="0" anchor="ctr"/>
                </a:tc>
                <a:tc>
                  <a:txBody>
                    <a:bodyPr/>
                    <a:lstStyle/>
                    <a:p>
                      <a:pPr algn="ctr" fontAlgn="ctr"/>
                      <a:r>
                        <a:rPr lang="en-GB" sz="2400" b="1" i="0" u="none" strike="noStrike" dirty="0" smtClean="0">
                          <a:solidFill>
                            <a:schemeClr val="bg1"/>
                          </a:solidFill>
                          <a:effectLst/>
                          <a:latin typeface="Calibri"/>
                        </a:rPr>
                        <a:t>Total</a:t>
                      </a:r>
                      <a:endParaRPr lang="en-GB" sz="2400" b="1" i="0" u="none" strike="noStrike" dirty="0">
                        <a:solidFill>
                          <a:schemeClr val="bg1"/>
                        </a:solidFill>
                        <a:effectLst/>
                        <a:latin typeface="Calibri"/>
                      </a:endParaRPr>
                    </a:p>
                  </a:txBody>
                  <a:tcPr marL="9525" marR="9525" marT="9525" marB="0" anchor="ctr"/>
                </a:tc>
                <a:tc>
                  <a:txBody>
                    <a:bodyPr/>
                    <a:lstStyle/>
                    <a:p>
                      <a:pPr algn="ctr" fontAlgn="ctr"/>
                      <a:r>
                        <a:rPr lang="en-GB" sz="2400" b="1" i="0" u="none" strike="noStrike" dirty="0" smtClean="0">
                          <a:solidFill>
                            <a:schemeClr val="bg1"/>
                          </a:solidFill>
                          <a:effectLst/>
                          <a:latin typeface="Calibri"/>
                        </a:rPr>
                        <a:t>Urban</a:t>
                      </a:r>
                      <a:endParaRPr lang="en-GB" sz="2400" b="1" i="0" u="none" strike="noStrike" dirty="0">
                        <a:solidFill>
                          <a:schemeClr val="bg1"/>
                        </a:solidFill>
                        <a:effectLst/>
                        <a:latin typeface="Calibri"/>
                      </a:endParaRPr>
                    </a:p>
                  </a:txBody>
                  <a:tcPr marL="9525" marR="9525" marT="9525" marB="0" anchor="ctr"/>
                </a:tc>
                <a:tc>
                  <a:txBody>
                    <a:bodyPr/>
                    <a:lstStyle/>
                    <a:p>
                      <a:pPr algn="ctr" fontAlgn="ctr"/>
                      <a:r>
                        <a:rPr lang="en-GB" sz="2400" b="1" i="0" u="none" strike="noStrike" dirty="0" smtClean="0">
                          <a:solidFill>
                            <a:schemeClr val="bg1"/>
                          </a:solidFill>
                          <a:effectLst/>
                          <a:latin typeface="Calibri"/>
                        </a:rPr>
                        <a:t>Rural</a:t>
                      </a:r>
                      <a:endParaRPr lang="en-GB" sz="2400" b="1" i="0" u="none" strike="noStrike" dirty="0">
                        <a:solidFill>
                          <a:schemeClr val="bg1"/>
                        </a:solidFill>
                        <a:effectLst/>
                        <a:latin typeface="Calibri"/>
                      </a:endParaRPr>
                    </a:p>
                  </a:txBody>
                  <a:tcPr marL="9525" marR="9525" marT="9525" marB="0" anchor="ctr"/>
                </a:tc>
              </a:tr>
              <a:tr h="536060">
                <a:tc>
                  <a:txBody>
                    <a:bodyPr/>
                    <a:lstStyle/>
                    <a:p>
                      <a:pPr algn="l" fontAlgn="ctr"/>
                      <a:r>
                        <a:rPr lang="en-GB" sz="2400" b="1" i="0" u="none" strike="noStrike" dirty="0">
                          <a:solidFill>
                            <a:srgbClr val="000000"/>
                          </a:solidFill>
                          <a:effectLst/>
                          <a:latin typeface="Calibri"/>
                        </a:rPr>
                        <a:t>Brazil </a:t>
                      </a:r>
                    </a:p>
                  </a:txBody>
                  <a:tcPr marL="9525" marR="9525" marT="9525" marB="0" anchor="ctr"/>
                </a:tc>
                <a:tc>
                  <a:txBody>
                    <a:bodyPr/>
                    <a:lstStyle/>
                    <a:p>
                      <a:pPr algn="ctr" fontAlgn="ctr"/>
                      <a:r>
                        <a:rPr lang="en-GB" sz="2400" b="1" i="0" u="none" strike="noStrike">
                          <a:solidFill>
                            <a:srgbClr val="000000"/>
                          </a:solidFill>
                          <a:effectLst/>
                          <a:latin typeface="Calibri"/>
                        </a:rPr>
                        <a:t>92</a:t>
                      </a:r>
                    </a:p>
                  </a:txBody>
                  <a:tcPr marL="9525" marR="9525" marT="9525" marB="0" anchor="ctr"/>
                </a:tc>
                <a:tc>
                  <a:txBody>
                    <a:bodyPr/>
                    <a:lstStyle/>
                    <a:p>
                      <a:pPr algn="ctr" fontAlgn="ctr"/>
                      <a:r>
                        <a:rPr lang="en-GB" sz="2400" b="0" i="0" u="none" strike="noStrike">
                          <a:solidFill>
                            <a:srgbClr val="000000"/>
                          </a:solidFill>
                          <a:effectLst/>
                          <a:latin typeface="Calibri"/>
                        </a:rPr>
                        <a:t>93</a:t>
                      </a:r>
                    </a:p>
                  </a:txBody>
                  <a:tcPr marL="9525" marR="9525" marT="9525" marB="0" anchor="ctr"/>
                </a:tc>
                <a:tc>
                  <a:txBody>
                    <a:bodyPr/>
                    <a:lstStyle/>
                    <a:p>
                      <a:pPr algn="ctr" fontAlgn="ctr"/>
                      <a:r>
                        <a:rPr lang="en-GB" sz="2400" b="0" i="0" u="none" strike="noStrike" dirty="0">
                          <a:solidFill>
                            <a:srgbClr val="000000"/>
                          </a:solidFill>
                          <a:effectLst/>
                          <a:latin typeface="Calibri"/>
                        </a:rPr>
                        <a:t>92</a:t>
                      </a:r>
                    </a:p>
                  </a:txBody>
                  <a:tcPr marL="9525" marR="9525" marT="9525" marB="0" anchor="ctr"/>
                </a:tc>
              </a:tr>
              <a:tr h="536060">
                <a:tc>
                  <a:txBody>
                    <a:bodyPr/>
                    <a:lstStyle/>
                    <a:p>
                      <a:pPr algn="l" fontAlgn="ctr"/>
                      <a:r>
                        <a:rPr lang="en-GB" sz="2400" b="1" i="0" u="none" strike="noStrike">
                          <a:solidFill>
                            <a:srgbClr val="000000"/>
                          </a:solidFill>
                          <a:effectLst/>
                          <a:latin typeface="Calibri"/>
                        </a:rPr>
                        <a:t>Cambodia </a:t>
                      </a:r>
                    </a:p>
                  </a:txBody>
                  <a:tcPr marL="9525" marR="9525" marT="9525" marB="0" anchor="ctr"/>
                </a:tc>
                <a:tc>
                  <a:txBody>
                    <a:bodyPr/>
                    <a:lstStyle/>
                    <a:p>
                      <a:pPr algn="ctr" fontAlgn="ctr"/>
                      <a:r>
                        <a:rPr lang="en-GB" sz="2400" b="1" i="0" u="none" strike="noStrike">
                          <a:solidFill>
                            <a:srgbClr val="000000"/>
                          </a:solidFill>
                          <a:effectLst/>
                          <a:latin typeface="Calibri"/>
                        </a:rPr>
                        <a:t>66</a:t>
                      </a:r>
                    </a:p>
                  </a:txBody>
                  <a:tcPr marL="9525" marR="9525" marT="9525" marB="0" anchor="ctr"/>
                </a:tc>
                <a:tc>
                  <a:txBody>
                    <a:bodyPr/>
                    <a:lstStyle/>
                    <a:p>
                      <a:pPr algn="ctr" fontAlgn="ctr"/>
                      <a:r>
                        <a:rPr lang="en-GB" sz="2400" b="0" i="0" u="none" strike="noStrike">
                          <a:solidFill>
                            <a:srgbClr val="000000"/>
                          </a:solidFill>
                          <a:effectLst/>
                          <a:latin typeface="Calibri"/>
                        </a:rPr>
                        <a:t>79</a:t>
                      </a:r>
                    </a:p>
                  </a:txBody>
                  <a:tcPr marL="9525" marR="9525" marT="9525" marB="0" anchor="ctr"/>
                </a:tc>
                <a:tc>
                  <a:txBody>
                    <a:bodyPr/>
                    <a:lstStyle/>
                    <a:p>
                      <a:pPr algn="ctr" fontAlgn="ctr"/>
                      <a:r>
                        <a:rPr lang="en-GB" sz="2400" b="0" i="0" u="none" strike="noStrike">
                          <a:solidFill>
                            <a:srgbClr val="000000"/>
                          </a:solidFill>
                          <a:effectLst/>
                          <a:latin typeface="Calibri"/>
                        </a:rPr>
                        <a:t>64</a:t>
                      </a:r>
                    </a:p>
                  </a:txBody>
                  <a:tcPr marL="9525" marR="9525" marT="9525" marB="0" anchor="ctr"/>
                </a:tc>
              </a:tr>
              <a:tr h="536060">
                <a:tc>
                  <a:txBody>
                    <a:bodyPr/>
                    <a:lstStyle/>
                    <a:p>
                      <a:pPr algn="l" fontAlgn="ctr"/>
                      <a:r>
                        <a:rPr lang="en-GB" sz="2400" b="1" i="0" u="none" strike="noStrike">
                          <a:solidFill>
                            <a:srgbClr val="000000"/>
                          </a:solidFill>
                          <a:effectLst/>
                          <a:latin typeface="Calibri"/>
                        </a:rPr>
                        <a:t>Ecuador </a:t>
                      </a:r>
                    </a:p>
                  </a:txBody>
                  <a:tcPr marL="9525" marR="9525" marT="9525" marB="0" anchor="ctr"/>
                </a:tc>
                <a:tc>
                  <a:txBody>
                    <a:bodyPr/>
                    <a:lstStyle/>
                    <a:p>
                      <a:pPr algn="ctr" fontAlgn="ctr"/>
                      <a:r>
                        <a:rPr lang="en-GB" sz="2400" b="1" i="0" u="none" strike="noStrike">
                          <a:solidFill>
                            <a:srgbClr val="000000"/>
                          </a:solidFill>
                          <a:effectLst/>
                          <a:latin typeface="Calibri"/>
                        </a:rPr>
                        <a:t>90</a:t>
                      </a:r>
                    </a:p>
                  </a:txBody>
                  <a:tcPr marL="9525" marR="9525" marT="9525" marB="0" anchor="ctr"/>
                </a:tc>
                <a:tc>
                  <a:txBody>
                    <a:bodyPr/>
                    <a:lstStyle/>
                    <a:p>
                      <a:pPr algn="ctr" fontAlgn="ctr"/>
                      <a:r>
                        <a:rPr lang="en-GB" sz="2400" b="0" i="0" u="none" strike="noStrike">
                          <a:solidFill>
                            <a:srgbClr val="000000"/>
                          </a:solidFill>
                          <a:effectLst/>
                          <a:latin typeface="Calibri"/>
                        </a:rPr>
                        <a:t>93</a:t>
                      </a:r>
                    </a:p>
                  </a:txBody>
                  <a:tcPr marL="9525" marR="9525" marT="9525" marB="0" anchor="ctr"/>
                </a:tc>
                <a:tc>
                  <a:txBody>
                    <a:bodyPr/>
                    <a:lstStyle/>
                    <a:p>
                      <a:pPr algn="ctr" fontAlgn="ctr"/>
                      <a:r>
                        <a:rPr lang="en-GB" sz="2400" b="0" i="0" u="none" strike="noStrike">
                          <a:solidFill>
                            <a:srgbClr val="000000"/>
                          </a:solidFill>
                          <a:effectLst/>
                          <a:latin typeface="Calibri"/>
                        </a:rPr>
                        <a:t>81</a:t>
                      </a:r>
                    </a:p>
                  </a:txBody>
                  <a:tcPr marL="9525" marR="9525" marT="9525" marB="0" anchor="ctr"/>
                </a:tc>
              </a:tr>
              <a:tr h="536060">
                <a:tc>
                  <a:txBody>
                    <a:bodyPr/>
                    <a:lstStyle/>
                    <a:p>
                      <a:pPr algn="l" fontAlgn="ctr"/>
                      <a:r>
                        <a:rPr lang="en-GB" sz="2400" b="1" i="0" u="none" strike="noStrike">
                          <a:solidFill>
                            <a:srgbClr val="000000"/>
                          </a:solidFill>
                          <a:effectLst/>
                          <a:latin typeface="Calibri"/>
                        </a:rPr>
                        <a:t>Guatemala </a:t>
                      </a:r>
                    </a:p>
                  </a:txBody>
                  <a:tcPr marL="9525" marR="9525" marT="9525" marB="0" anchor="ctr"/>
                </a:tc>
                <a:tc>
                  <a:txBody>
                    <a:bodyPr/>
                    <a:lstStyle/>
                    <a:p>
                      <a:pPr algn="ctr" fontAlgn="ctr"/>
                      <a:r>
                        <a:rPr lang="en-GB" sz="2400" b="1" i="0" u="none" strike="noStrike">
                          <a:solidFill>
                            <a:srgbClr val="000000"/>
                          </a:solidFill>
                          <a:effectLst/>
                          <a:latin typeface="Calibri"/>
                        </a:rPr>
                        <a:t>63</a:t>
                      </a:r>
                    </a:p>
                  </a:txBody>
                  <a:tcPr marL="9525" marR="9525" marT="9525" marB="0" anchor="ctr"/>
                </a:tc>
                <a:tc>
                  <a:txBody>
                    <a:bodyPr/>
                    <a:lstStyle/>
                    <a:p>
                      <a:pPr algn="ctr" fontAlgn="ctr"/>
                      <a:r>
                        <a:rPr lang="en-GB" sz="2400" b="0" i="0" u="none" strike="noStrike">
                          <a:solidFill>
                            <a:srgbClr val="000000"/>
                          </a:solidFill>
                          <a:effectLst/>
                          <a:latin typeface="Calibri"/>
                        </a:rPr>
                        <a:t>76</a:t>
                      </a:r>
                    </a:p>
                  </a:txBody>
                  <a:tcPr marL="9525" marR="9525" marT="9525" marB="0" anchor="ctr"/>
                </a:tc>
                <a:tc>
                  <a:txBody>
                    <a:bodyPr/>
                    <a:lstStyle/>
                    <a:p>
                      <a:pPr algn="ctr" fontAlgn="ctr"/>
                      <a:r>
                        <a:rPr lang="en-GB" sz="2400" b="0" i="0" u="none" strike="noStrike">
                          <a:solidFill>
                            <a:srgbClr val="000000"/>
                          </a:solidFill>
                          <a:effectLst/>
                          <a:latin typeface="Calibri"/>
                        </a:rPr>
                        <a:t>53</a:t>
                      </a:r>
                    </a:p>
                  </a:txBody>
                  <a:tcPr marL="9525" marR="9525" marT="9525" marB="0" anchor="ctr"/>
                </a:tc>
              </a:tr>
              <a:tr h="536060">
                <a:tc>
                  <a:txBody>
                    <a:bodyPr/>
                    <a:lstStyle/>
                    <a:p>
                      <a:pPr algn="l" fontAlgn="ctr"/>
                      <a:r>
                        <a:rPr lang="en-GB" sz="2400" b="1" i="0" u="none" strike="noStrike">
                          <a:solidFill>
                            <a:srgbClr val="000000"/>
                          </a:solidFill>
                          <a:effectLst/>
                          <a:latin typeface="Calibri"/>
                        </a:rPr>
                        <a:t>Senegal </a:t>
                      </a:r>
                    </a:p>
                  </a:txBody>
                  <a:tcPr marL="9525" marR="9525" marT="9525" marB="0" anchor="ctr"/>
                </a:tc>
                <a:tc>
                  <a:txBody>
                    <a:bodyPr/>
                    <a:lstStyle/>
                    <a:p>
                      <a:pPr algn="ctr" fontAlgn="ctr"/>
                      <a:r>
                        <a:rPr lang="en-GB" sz="2400" b="1" i="0" u="none" strike="noStrike">
                          <a:solidFill>
                            <a:srgbClr val="000000"/>
                          </a:solidFill>
                          <a:effectLst/>
                          <a:latin typeface="Calibri"/>
                        </a:rPr>
                        <a:t>52</a:t>
                      </a:r>
                    </a:p>
                  </a:txBody>
                  <a:tcPr marL="9525" marR="9525" marT="9525" marB="0" anchor="ctr"/>
                </a:tc>
                <a:tc>
                  <a:txBody>
                    <a:bodyPr/>
                    <a:lstStyle/>
                    <a:p>
                      <a:pPr algn="ctr" fontAlgn="ctr"/>
                      <a:r>
                        <a:rPr lang="en-GB" sz="2400" b="0" i="0" u="none" strike="noStrike">
                          <a:solidFill>
                            <a:srgbClr val="000000"/>
                          </a:solidFill>
                          <a:effectLst/>
                          <a:latin typeface="Calibri"/>
                        </a:rPr>
                        <a:t>67</a:t>
                      </a:r>
                    </a:p>
                  </a:txBody>
                  <a:tcPr marL="9525" marR="9525" marT="9525" marB="0" anchor="ctr"/>
                </a:tc>
                <a:tc>
                  <a:txBody>
                    <a:bodyPr/>
                    <a:lstStyle/>
                    <a:p>
                      <a:pPr algn="ctr" fontAlgn="ctr"/>
                      <a:r>
                        <a:rPr lang="en-GB" sz="2400" b="0" i="0" u="none" strike="noStrike">
                          <a:solidFill>
                            <a:srgbClr val="000000"/>
                          </a:solidFill>
                          <a:effectLst/>
                          <a:latin typeface="Calibri"/>
                        </a:rPr>
                        <a:t>38</a:t>
                      </a:r>
                    </a:p>
                  </a:txBody>
                  <a:tcPr marL="9525" marR="9525" marT="9525" marB="0" anchor="ctr"/>
                </a:tc>
              </a:tr>
              <a:tr h="536060">
                <a:tc>
                  <a:txBody>
                    <a:bodyPr/>
                    <a:lstStyle/>
                    <a:p>
                      <a:pPr algn="l" fontAlgn="ctr"/>
                      <a:r>
                        <a:rPr lang="en-GB" sz="2400" b="1" i="0" u="none" strike="noStrike">
                          <a:solidFill>
                            <a:srgbClr val="000000"/>
                          </a:solidFill>
                          <a:effectLst/>
                          <a:latin typeface="Calibri"/>
                        </a:rPr>
                        <a:t>Tanzania</a:t>
                      </a:r>
                    </a:p>
                  </a:txBody>
                  <a:tcPr marL="9525" marR="9525" marT="9525" marB="0" anchor="ctr"/>
                </a:tc>
                <a:tc>
                  <a:txBody>
                    <a:bodyPr/>
                    <a:lstStyle/>
                    <a:p>
                      <a:pPr algn="ctr" fontAlgn="ctr"/>
                      <a:r>
                        <a:rPr lang="en-GB" sz="2400" b="1" i="0" u="none" strike="noStrike">
                          <a:solidFill>
                            <a:srgbClr val="000000"/>
                          </a:solidFill>
                          <a:effectLst/>
                          <a:latin typeface="Calibri"/>
                        </a:rPr>
                        <a:t>61</a:t>
                      </a:r>
                    </a:p>
                  </a:txBody>
                  <a:tcPr marL="9525" marR="9525" marT="9525" marB="0" anchor="ctr"/>
                </a:tc>
                <a:tc>
                  <a:txBody>
                    <a:bodyPr/>
                    <a:lstStyle/>
                    <a:p>
                      <a:pPr algn="ctr" fontAlgn="ctr"/>
                      <a:r>
                        <a:rPr lang="en-GB" sz="2400" b="0" i="0" u="none" strike="noStrike">
                          <a:solidFill>
                            <a:srgbClr val="000000"/>
                          </a:solidFill>
                          <a:effectLst/>
                          <a:latin typeface="Calibri"/>
                        </a:rPr>
                        <a:t>71</a:t>
                      </a:r>
                    </a:p>
                  </a:txBody>
                  <a:tcPr marL="9525" marR="9525" marT="9525" marB="0" anchor="ctr"/>
                </a:tc>
                <a:tc>
                  <a:txBody>
                    <a:bodyPr/>
                    <a:lstStyle/>
                    <a:p>
                      <a:pPr algn="ctr" fontAlgn="ctr"/>
                      <a:r>
                        <a:rPr lang="en-GB" sz="2400" b="0" i="0" u="none" strike="noStrike">
                          <a:solidFill>
                            <a:srgbClr val="000000"/>
                          </a:solidFill>
                          <a:effectLst/>
                          <a:latin typeface="Calibri"/>
                        </a:rPr>
                        <a:t>58</a:t>
                      </a:r>
                    </a:p>
                  </a:txBody>
                  <a:tcPr marL="9525" marR="9525" marT="9525" marB="0" anchor="ctr"/>
                </a:tc>
              </a:tr>
              <a:tr h="536060">
                <a:tc>
                  <a:txBody>
                    <a:bodyPr/>
                    <a:lstStyle/>
                    <a:p>
                      <a:pPr algn="l" fontAlgn="ctr"/>
                      <a:r>
                        <a:rPr lang="en-GB" sz="2400" b="1" i="0" u="none" strike="noStrike">
                          <a:solidFill>
                            <a:srgbClr val="000000"/>
                          </a:solidFill>
                          <a:effectLst/>
                          <a:latin typeface="Calibri"/>
                        </a:rPr>
                        <a:t>Zambia </a:t>
                      </a:r>
                    </a:p>
                  </a:txBody>
                  <a:tcPr marL="9525" marR="9525" marT="9525" marB="0" anchor="ctr"/>
                </a:tc>
                <a:tc>
                  <a:txBody>
                    <a:bodyPr/>
                    <a:lstStyle/>
                    <a:p>
                      <a:pPr algn="ctr" fontAlgn="ctr"/>
                      <a:r>
                        <a:rPr lang="en-GB" sz="2400" b="1" i="0" u="none" strike="noStrike">
                          <a:solidFill>
                            <a:srgbClr val="000000"/>
                          </a:solidFill>
                          <a:effectLst/>
                          <a:latin typeface="Calibri"/>
                        </a:rPr>
                        <a:t>88</a:t>
                      </a:r>
                    </a:p>
                  </a:txBody>
                  <a:tcPr marL="9525" marR="9525" marT="9525" marB="0" anchor="ctr"/>
                </a:tc>
                <a:tc>
                  <a:txBody>
                    <a:bodyPr/>
                    <a:lstStyle/>
                    <a:p>
                      <a:pPr algn="ctr" fontAlgn="ctr"/>
                      <a:r>
                        <a:rPr lang="en-GB" sz="2400" b="0" i="0" u="none" strike="noStrike">
                          <a:solidFill>
                            <a:srgbClr val="000000"/>
                          </a:solidFill>
                          <a:effectLst/>
                          <a:latin typeface="Calibri"/>
                        </a:rPr>
                        <a:t>91</a:t>
                      </a:r>
                    </a:p>
                  </a:txBody>
                  <a:tcPr marL="9525" marR="9525" marT="9525" marB="0" anchor="ctr"/>
                </a:tc>
                <a:tc>
                  <a:txBody>
                    <a:bodyPr/>
                    <a:lstStyle/>
                    <a:p>
                      <a:pPr algn="ctr" fontAlgn="ctr"/>
                      <a:r>
                        <a:rPr lang="en-GB" sz="2400" b="0" i="0" u="none" strike="noStrike" dirty="0">
                          <a:solidFill>
                            <a:srgbClr val="000000"/>
                          </a:solidFill>
                          <a:effectLst/>
                          <a:latin typeface="Calibri"/>
                        </a:rPr>
                        <a:t>85</a:t>
                      </a:r>
                    </a:p>
                  </a:txBody>
                  <a:tcPr marL="9525" marR="9525" marT="9525" marB="0" anchor="ctr"/>
                </a:tc>
              </a:tr>
            </a:tbl>
          </a:graphicData>
        </a:graphic>
      </p:graphicFrame>
      <p:sp>
        <p:nvSpPr>
          <p:cNvPr id="3" name="Slide Number Placeholder 2"/>
          <p:cNvSpPr>
            <a:spLocks noGrp="1"/>
          </p:cNvSpPr>
          <p:nvPr>
            <p:ph type="sldNum" sz="quarter" idx="4294967295"/>
          </p:nvPr>
        </p:nvSpPr>
        <p:spPr>
          <a:xfrm>
            <a:off x="8640000" y="6411600"/>
            <a:ext cx="342000" cy="244800"/>
          </a:xfrm>
          <a:prstGeom prst="rect">
            <a:avLst/>
          </a:prstGeom>
        </p:spPr>
        <p:txBody>
          <a:bodyPr/>
          <a:lstStyle/>
          <a:p>
            <a:fld id="{85B40F36-E8C4-4DF3-A1E6-9A175CF93E0E}" type="slidenum">
              <a:rPr lang="en-US" smtClean="0"/>
              <a:pPr/>
              <a:t>7</a:t>
            </a:fld>
            <a:endParaRPr lang="en-US" dirty="0"/>
          </a:p>
        </p:txBody>
      </p:sp>
      <p:sp>
        <p:nvSpPr>
          <p:cNvPr id="4" name="Title 3"/>
          <p:cNvSpPr>
            <a:spLocks noGrp="1"/>
          </p:cNvSpPr>
          <p:nvPr>
            <p:ph type="title"/>
          </p:nvPr>
        </p:nvSpPr>
        <p:spPr/>
        <p:txBody>
          <a:bodyPr>
            <a:normAutofit fontScale="90000"/>
          </a:bodyPr>
          <a:lstStyle/>
          <a:p>
            <a:r>
              <a:rPr lang="en-GB" b="1" dirty="0" smtClean="0"/>
              <a:t>In school: variation across countries</a:t>
            </a:r>
            <a:endParaRPr lang="en-GB" b="1" dirty="0"/>
          </a:p>
        </p:txBody>
      </p:sp>
      <p:sp>
        <p:nvSpPr>
          <p:cNvPr id="7" name="Text Box 4"/>
          <p:cNvSpPr txBox="1">
            <a:spLocks noChangeArrowheads="1"/>
          </p:cNvSpPr>
          <p:nvPr/>
        </p:nvSpPr>
        <p:spPr bwMode="auto">
          <a:xfrm>
            <a:off x="0" y="6453336"/>
            <a:ext cx="9486912" cy="32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296" tIns="41148" rIns="82296" bIns="4114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dirty="0">
                <a:solidFill>
                  <a:srgbClr val="000000"/>
                </a:solidFill>
                <a:latin typeface="+mj-lt"/>
                <a:cs typeface="Arial" charset="0"/>
              </a:rPr>
              <a:t>Source: </a:t>
            </a:r>
            <a:r>
              <a:rPr lang="en-US" sz="1600" b="1" dirty="0" smtClean="0">
                <a:solidFill>
                  <a:srgbClr val="000000"/>
                </a:solidFill>
                <a:latin typeface="+mj-lt"/>
                <a:cs typeface="Arial" charset="0"/>
              </a:rPr>
              <a:t>UNESCO, EFA GMR</a:t>
            </a:r>
            <a:endParaRPr lang="en-US" sz="1600" b="1" dirty="0">
              <a:solidFill>
                <a:srgbClr val="000000"/>
              </a:solidFill>
              <a:latin typeface="Arial" charset="0"/>
              <a:cs typeface="Arial" charset="0"/>
            </a:endParaRPr>
          </a:p>
        </p:txBody>
      </p:sp>
    </p:spTree>
    <p:extLst>
      <p:ext uri="{BB962C8B-B14F-4D97-AF65-F5344CB8AC3E}">
        <p14:creationId xmlns:p14="http://schemas.microsoft.com/office/powerpoint/2010/main" val="657360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13955868"/>
              </p:ext>
            </p:extLst>
          </p:nvPr>
        </p:nvGraphicFramePr>
        <p:xfrm>
          <a:off x="179510" y="1916832"/>
          <a:ext cx="8712970" cy="3002280"/>
        </p:xfrm>
        <a:graphic>
          <a:graphicData uri="http://schemas.openxmlformats.org/drawingml/2006/table">
            <a:tbl>
              <a:tblPr firstRow="1" bandRow="1">
                <a:tableStyleId>{5C22544A-7EE6-4342-B048-85BDC9FD1C3A}</a:tableStyleId>
              </a:tblPr>
              <a:tblGrid>
                <a:gridCol w="1584175"/>
                <a:gridCol w="1080120"/>
                <a:gridCol w="1069835"/>
                <a:gridCol w="1244710"/>
                <a:gridCol w="1244710"/>
                <a:gridCol w="1244710"/>
                <a:gridCol w="1244710"/>
              </a:tblGrid>
              <a:tr h="370840">
                <a:tc>
                  <a:txBody>
                    <a:bodyPr/>
                    <a:lstStyle/>
                    <a:p>
                      <a:pPr algn="l" fontAlgn="b"/>
                      <a:r>
                        <a:rPr lang="en-GB" sz="2400" b="1" i="0" u="none" strike="noStrike" dirty="0" smtClean="0">
                          <a:solidFill>
                            <a:schemeClr val="bg1"/>
                          </a:solidFill>
                          <a:effectLst/>
                          <a:latin typeface="Calibri" panose="020F0502020204030204" pitchFamily="34" charset="0"/>
                        </a:rPr>
                        <a:t>By grade</a:t>
                      </a:r>
                      <a:endParaRPr lang="en-GB" sz="24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ctr"/>
                      <a:r>
                        <a:rPr lang="en-GB" sz="2400" b="1" i="0" u="none" strike="noStrike" dirty="0">
                          <a:solidFill>
                            <a:schemeClr val="bg1"/>
                          </a:solidFill>
                          <a:effectLst/>
                          <a:latin typeface="Calibri" panose="020F0502020204030204" pitchFamily="34" charset="0"/>
                        </a:rPr>
                        <a:t>Below 7</a:t>
                      </a: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7</a:t>
                      </a: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8</a:t>
                      </a: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9</a:t>
                      </a: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10</a:t>
                      </a:r>
                    </a:p>
                  </a:txBody>
                  <a:tcPr marL="9525" marR="9525" marT="9525" marB="0" anchor="ctr"/>
                </a:tc>
                <a:tc>
                  <a:txBody>
                    <a:bodyPr/>
                    <a:lstStyle/>
                    <a:p>
                      <a:pPr algn="ctr" fontAlgn="ctr"/>
                      <a:r>
                        <a:rPr lang="en-GB" sz="2400" b="1" i="0" u="none" strike="noStrike" dirty="0" smtClean="0">
                          <a:solidFill>
                            <a:schemeClr val="bg1"/>
                          </a:solidFill>
                          <a:effectLst/>
                          <a:latin typeface="Calibri" panose="020F0502020204030204" pitchFamily="34" charset="0"/>
                        </a:rPr>
                        <a:t>Above 10</a:t>
                      </a:r>
                      <a:endParaRPr lang="en-GB" sz="2400" b="1" i="0" u="none" strike="noStrike" dirty="0">
                        <a:solidFill>
                          <a:schemeClr val="bg1"/>
                        </a:solidFill>
                        <a:effectLst/>
                        <a:latin typeface="Calibri" panose="020F0502020204030204" pitchFamily="34" charset="0"/>
                      </a:endParaRPr>
                    </a:p>
                  </a:txBody>
                  <a:tcPr marL="9525" marR="9525" marT="9525" marB="0" anchor="ctr"/>
                </a:tc>
              </a:tr>
              <a:tr h="370840">
                <a:tc>
                  <a:txBody>
                    <a:bodyPr/>
                    <a:lstStyle/>
                    <a:p>
                      <a:pPr algn="l" fontAlgn="ctr"/>
                      <a:r>
                        <a:rPr lang="en-GB" sz="2400" b="1" i="0" u="none" strike="noStrike" dirty="0" smtClean="0">
                          <a:solidFill>
                            <a:srgbClr val="000000"/>
                          </a:solidFill>
                          <a:effectLst/>
                          <a:latin typeface="Calibri"/>
                        </a:rPr>
                        <a:t>Brazil </a:t>
                      </a:r>
                      <a:endParaRPr lang="en-GB" sz="2400" b="1" i="0" u="none" strike="noStrike" dirty="0">
                        <a:solidFill>
                          <a:srgbClr val="000000"/>
                        </a:solidFill>
                        <a:effectLst/>
                        <a:latin typeface="Calibri"/>
                      </a:endParaRPr>
                    </a:p>
                  </a:txBody>
                  <a:tcPr marL="9525" marR="9525" marT="9525" marB="0" anchor="ctr"/>
                </a:tc>
                <a:tc>
                  <a:txBody>
                    <a:bodyPr/>
                    <a:lstStyle/>
                    <a:p>
                      <a:pPr algn="ctr" fontAlgn="ctr"/>
                      <a:r>
                        <a:rPr lang="en-GB" sz="2400" b="1" i="0" u="none" strike="noStrike">
                          <a:solidFill>
                            <a:srgbClr val="000000"/>
                          </a:solidFill>
                          <a:effectLst/>
                          <a:latin typeface="Calibri"/>
                        </a:rPr>
                        <a:t>33</a:t>
                      </a:r>
                    </a:p>
                  </a:txBody>
                  <a:tcPr marL="9525" marR="9525" marT="9525" marB="0" anchor="ctr"/>
                </a:tc>
                <a:tc>
                  <a:txBody>
                    <a:bodyPr/>
                    <a:lstStyle/>
                    <a:p>
                      <a:pPr algn="ctr" fontAlgn="ctr"/>
                      <a:r>
                        <a:rPr lang="en-GB" sz="2400" b="0" i="0" u="none" strike="noStrike">
                          <a:solidFill>
                            <a:srgbClr val="000000"/>
                          </a:solidFill>
                          <a:effectLst/>
                          <a:latin typeface="Calibri"/>
                        </a:rPr>
                        <a:t>19</a:t>
                      </a:r>
                    </a:p>
                  </a:txBody>
                  <a:tcPr marL="9525" marR="9525" marT="9525" marB="0" anchor="ctr"/>
                </a:tc>
                <a:tc>
                  <a:txBody>
                    <a:bodyPr/>
                    <a:lstStyle/>
                    <a:p>
                      <a:pPr algn="ctr" fontAlgn="ctr"/>
                      <a:r>
                        <a:rPr lang="en-GB" sz="2400" b="0" i="0" u="none" strike="noStrike" dirty="0">
                          <a:solidFill>
                            <a:srgbClr val="000000"/>
                          </a:solidFill>
                          <a:effectLst/>
                          <a:latin typeface="Calibri"/>
                        </a:rPr>
                        <a:t>35</a:t>
                      </a:r>
                    </a:p>
                  </a:txBody>
                  <a:tcPr marL="9525" marR="9525" marT="9525" marB="0" anchor="ctr"/>
                </a:tc>
                <a:tc>
                  <a:txBody>
                    <a:bodyPr/>
                    <a:lstStyle/>
                    <a:p>
                      <a:pPr algn="ctr" fontAlgn="ctr"/>
                      <a:r>
                        <a:rPr lang="en-GB" sz="2400" b="0" i="0" u="none" strike="noStrike">
                          <a:solidFill>
                            <a:srgbClr val="000000"/>
                          </a:solidFill>
                          <a:effectLst/>
                          <a:latin typeface="Calibri"/>
                        </a:rPr>
                        <a:t>12</a:t>
                      </a:r>
                    </a:p>
                  </a:txBody>
                  <a:tcPr marL="9525" marR="9525" marT="9525" marB="0" anchor="ctr"/>
                </a:tc>
                <a:tc>
                  <a:txBody>
                    <a:bodyPr/>
                    <a:lstStyle/>
                    <a:p>
                      <a:pPr algn="ctr" fontAlgn="ctr"/>
                      <a:r>
                        <a:rPr lang="en-GB" sz="2400" b="0" i="0" u="none" strike="noStrike">
                          <a:solidFill>
                            <a:srgbClr val="000000"/>
                          </a:solidFill>
                          <a:effectLst/>
                          <a:latin typeface="Calibri"/>
                        </a:rPr>
                        <a:t>1.4</a:t>
                      </a:r>
                    </a:p>
                  </a:txBody>
                  <a:tcPr marL="9525" marR="9525" marT="9525" marB="0" anchor="ctr"/>
                </a:tc>
                <a:tc>
                  <a:txBody>
                    <a:bodyPr/>
                    <a:lstStyle/>
                    <a:p>
                      <a:pPr algn="ctr" fontAlgn="ctr"/>
                      <a:r>
                        <a:rPr lang="en-GB" sz="2400" b="0" i="0" u="none" strike="noStrike" dirty="0">
                          <a:solidFill>
                            <a:srgbClr val="000000"/>
                          </a:solidFill>
                          <a:effectLst/>
                          <a:latin typeface="Calibri"/>
                        </a:rPr>
                        <a:t>0.0</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Cambodia </a:t>
                      </a:r>
                    </a:p>
                  </a:txBody>
                  <a:tcPr marL="9525" marR="9525" marT="9525" marB="0" anchor="ctr"/>
                </a:tc>
                <a:tc>
                  <a:txBody>
                    <a:bodyPr/>
                    <a:lstStyle/>
                    <a:p>
                      <a:pPr algn="ctr" fontAlgn="ctr"/>
                      <a:r>
                        <a:rPr lang="en-GB" sz="2400" b="1" i="0" u="none" strike="noStrike">
                          <a:solidFill>
                            <a:srgbClr val="000000"/>
                          </a:solidFill>
                          <a:effectLst/>
                          <a:latin typeface="Calibri"/>
                        </a:rPr>
                        <a:t>24</a:t>
                      </a:r>
                    </a:p>
                  </a:txBody>
                  <a:tcPr marL="9525" marR="9525" marT="9525" marB="0" anchor="ctr"/>
                </a:tc>
                <a:tc>
                  <a:txBody>
                    <a:bodyPr/>
                    <a:lstStyle/>
                    <a:p>
                      <a:pPr algn="ctr" fontAlgn="ctr"/>
                      <a:r>
                        <a:rPr lang="en-GB" sz="2400" b="0" i="0" u="none" strike="noStrike">
                          <a:solidFill>
                            <a:srgbClr val="000000"/>
                          </a:solidFill>
                          <a:effectLst/>
                          <a:latin typeface="Calibri"/>
                        </a:rPr>
                        <a:t>24</a:t>
                      </a:r>
                    </a:p>
                  </a:txBody>
                  <a:tcPr marL="9525" marR="9525" marT="9525" marB="0" anchor="ctr"/>
                </a:tc>
                <a:tc>
                  <a:txBody>
                    <a:bodyPr/>
                    <a:lstStyle/>
                    <a:p>
                      <a:pPr algn="ctr" fontAlgn="ctr"/>
                      <a:r>
                        <a:rPr lang="en-GB" sz="2400" b="0" i="0" u="none" strike="noStrike" dirty="0">
                          <a:solidFill>
                            <a:srgbClr val="000000"/>
                          </a:solidFill>
                          <a:effectLst/>
                          <a:latin typeface="Calibri"/>
                        </a:rPr>
                        <a:t>28</a:t>
                      </a:r>
                    </a:p>
                  </a:txBody>
                  <a:tcPr marL="9525" marR="9525" marT="9525" marB="0" anchor="ctr"/>
                </a:tc>
                <a:tc>
                  <a:txBody>
                    <a:bodyPr/>
                    <a:lstStyle/>
                    <a:p>
                      <a:pPr algn="ctr" fontAlgn="ctr"/>
                      <a:r>
                        <a:rPr lang="en-GB" sz="2400" b="0" i="0" u="none" strike="noStrike">
                          <a:solidFill>
                            <a:srgbClr val="000000"/>
                          </a:solidFill>
                          <a:effectLst/>
                          <a:latin typeface="Calibri"/>
                        </a:rPr>
                        <a:t>18</a:t>
                      </a:r>
                    </a:p>
                  </a:txBody>
                  <a:tcPr marL="9525" marR="9525" marT="9525" marB="0" anchor="ctr"/>
                </a:tc>
                <a:tc>
                  <a:txBody>
                    <a:bodyPr/>
                    <a:lstStyle/>
                    <a:p>
                      <a:pPr algn="ctr" fontAlgn="ctr"/>
                      <a:r>
                        <a:rPr lang="en-GB" sz="2400" b="0" i="0" u="none" strike="noStrike">
                          <a:solidFill>
                            <a:srgbClr val="000000"/>
                          </a:solidFill>
                          <a:effectLst/>
                          <a:latin typeface="Calibri"/>
                        </a:rPr>
                        <a:t>5.7</a:t>
                      </a:r>
                    </a:p>
                  </a:txBody>
                  <a:tcPr marL="9525" marR="9525" marT="9525" marB="0" anchor="ctr"/>
                </a:tc>
                <a:tc>
                  <a:txBody>
                    <a:bodyPr/>
                    <a:lstStyle/>
                    <a:p>
                      <a:pPr algn="ctr" fontAlgn="ctr"/>
                      <a:r>
                        <a:rPr lang="en-GB" sz="2400" b="0" i="0" u="none" strike="noStrike" dirty="0">
                          <a:solidFill>
                            <a:srgbClr val="000000"/>
                          </a:solidFill>
                          <a:effectLst/>
                          <a:latin typeface="Calibri"/>
                        </a:rPr>
                        <a:t>0.3</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Ecuador </a:t>
                      </a:r>
                    </a:p>
                  </a:txBody>
                  <a:tcPr marL="9525" marR="9525" marT="9525" marB="0" anchor="ctr"/>
                </a:tc>
                <a:tc>
                  <a:txBody>
                    <a:bodyPr/>
                    <a:lstStyle/>
                    <a:p>
                      <a:pPr algn="ctr" fontAlgn="ctr"/>
                      <a:r>
                        <a:rPr lang="en-GB" sz="2400" b="1" i="0" u="none" strike="noStrike">
                          <a:solidFill>
                            <a:srgbClr val="000000"/>
                          </a:solidFill>
                          <a:effectLst/>
                          <a:latin typeface="Calibri"/>
                        </a:rPr>
                        <a:t>3</a:t>
                      </a:r>
                    </a:p>
                  </a:txBody>
                  <a:tcPr marL="9525" marR="9525" marT="9525" marB="0" anchor="ctr"/>
                </a:tc>
                <a:tc>
                  <a:txBody>
                    <a:bodyPr/>
                    <a:lstStyle/>
                    <a:p>
                      <a:pPr algn="ctr" fontAlgn="ctr"/>
                      <a:r>
                        <a:rPr lang="en-GB" sz="2400" b="0" i="0" u="none" strike="noStrike">
                          <a:solidFill>
                            <a:srgbClr val="000000"/>
                          </a:solidFill>
                          <a:effectLst/>
                          <a:latin typeface="Calibri"/>
                        </a:rPr>
                        <a:t>4</a:t>
                      </a:r>
                    </a:p>
                  </a:txBody>
                  <a:tcPr marL="9525" marR="9525" marT="9525" marB="0" anchor="ctr"/>
                </a:tc>
                <a:tc>
                  <a:txBody>
                    <a:bodyPr/>
                    <a:lstStyle/>
                    <a:p>
                      <a:pPr algn="ctr" fontAlgn="ctr"/>
                      <a:r>
                        <a:rPr lang="en-GB" sz="2400" b="0" i="0" u="none" strike="noStrike" dirty="0">
                          <a:solidFill>
                            <a:srgbClr val="000000"/>
                          </a:solidFill>
                          <a:effectLst/>
                          <a:latin typeface="Calibri"/>
                        </a:rPr>
                        <a:t>8</a:t>
                      </a:r>
                    </a:p>
                  </a:txBody>
                  <a:tcPr marL="9525" marR="9525" marT="9525" marB="0" anchor="ctr"/>
                </a:tc>
                <a:tc>
                  <a:txBody>
                    <a:bodyPr/>
                    <a:lstStyle/>
                    <a:p>
                      <a:pPr algn="ctr" fontAlgn="ctr"/>
                      <a:r>
                        <a:rPr lang="en-GB" sz="2400" b="0" i="0" u="none" strike="noStrike">
                          <a:solidFill>
                            <a:srgbClr val="000000"/>
                          </a:solidFill>
                          <a:effectLst/>
                          <a:latin typeface="Calibri"/>
                        </a:rPr>
                        <a:t>21</a:t>
                      </a:r>
                    </a:p>
                  </a:txBody>
                  <a:tcPr marL="9525" marR="9525" marT="9525" marB="0" anchor="ctr"/>
                </a:tc>
                <a:tc>
                  <a:txBody>
                    <a:bodyPr/>
                    <a:lstStyle/>
                    <a:p>
                      <a:pPr algn="ctr" fontAlgn="ctr"/>
                      <a:r>
                        <a:rPr lang="en-GB" sz="2400" b="0" i="0" u="none" strike="noStrike">
                          <a:solidFill>
                            <a:srgbClr val="000000"/>
                          </a:solidFill>
                          <a:effectLst/>
                          <a:latin typeface="Calibri"/>
                        </a:rPr>
                        <a:t>63.3</a:t>
                      </a:r>
                    </a:p>
                  </a:txBody>
                  <a:tcPr marL="9525" marR="9525" marT="9525" marB="0" anchor="ctr"/>
                </a:tc>
                <a:tc>
                  <a:txBody>
                    <a:bodyPr/>
                    <a:lstStyle/>
                    <a:p>
                      <a:pPr algn="ctr" fontAlgn="ctr"/>
                      <a:r>
                        <a:rPr lang="en-GB" sz="2400" b="0" i="0" u="none" strike="noStrike" dirty="0">
                          <a:solidFill>
                            <a:srgbClr val="000000"/>
                          </a:solidFill>
                          <a:effectLst/>
                          <a:latin typeface="Calibri"/>
                        </a:rPr>
                        <a:t>0.7</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Guatemala </a:t>
                      </a:r>
                    </a:p>
                  </a:txBody>
                  <a:tcPr marL="9525" marR="9525" marT="9525" marB="0" anchor="ctr"/>
                </a:tc>
                <a:tc>
                  <a:txBody>
                    <a:bodyPr/>
                    <a:lstStyle/>
                    <a:p>
                      <a:pPr algn="ctr" fontAlgn="ctr"/>
                      <a:r>
                        <a:rPr lang="en-GB" sz="2400" b="1" i="0" u="none" strike="noStrike">
                          <a:solidFill>
                            <a:srgbClr val="000000"/>
                          </a:solidFill>
                          <a:effectLst/>
                          <a:latin typeface="Calibri"/>
                        </a:rPr>
                        <a:t>40</a:t>
                      </a:r>
                    </a:p>
                  </a:txBody>
                  <a:tcPr marL="9525" marR="9525" marT="9525" marB="0" anchor="ctr"/>
                </a:tc>
                <a:tc>
                  <a:txBody>
                    <a:bodyPr/>
                    <a:lstStyle/>
                    <a:p>
                      <a:pPr algn="ctr" fontAlgn="ctr"/>
                      <a:r>
                        <a:rPr lang="en-GB" sz="2400" b="0" i="0" u="none" strike="noStrike">
                          <a:solidFill>
                            <a:srgbClr val="000000"/>
                          </a:solidFill>
                          <a:effectLst/>
                          <a:latin typeface="Calibri"/>
                        </a:rPr>
                        <a:t>21</a:t>
                      </a:r>
                    </a:p>
                  </a:txBody>
                  <a:tcPr marL="9525" marR="9525" marT="9525" marB="0" anchor="ctr"/>
                </a:tc>
                <a:tc>
                  <a:txBody>
                    <a:bodyPr/>
                    <a:lstStyle/>
                    <a:p>
                      <a:pPr algn="ctr" fontAlgn="ctr"/>
                      <a:r>
                        <a:rPr lang="en-GB" sz="2400" b="0" i="0" u="none" strike="noStrike" dirty="0">
                          <a:solidFill>
                            <a:srgbClr val="000000"/>
                          </a:solidFill>
                          <a:effectLst/>
                          <a:latin typeface="Calibri"/>
                        </a:rPr>
                        <a:t>30</a:t>
                      </a:r>
                    </a:p>
                  </a:txBody>
                  <a:tcPr marL="9525" marR="9525" marT="9525" marB="0" anchor="ctr"/>
                </a:tc>
                <a:tc>
                  <a:txBody>
                    <a:bodyPr/>
                    <a:lstStyle/>
                    <a:p>
                      <a:pPr algn="ctr" fontAlgn="ctr"/>
                      <a:r>
                        <a:rPr lang="en-GB" sz="2400" b="0" i="0" u="none" strike="noStrike">
                          <a:solidFill>
                            <a:srgbClr val="000000"/>
                          </a:solidFill>
                          <a:effectLst/>
                          <a:latin typeface="Calibri"/>
                        </a:rPr>
                        <a:t>9</a:t>
                      </a:r>
                    </a:p>
                  </a:txBody>
                  <a:tcPr marL="9525" marR="9525" marT="9525" marB="0" anchor="ctr"/>
                </a:tc>
                <a:tc>
                  <a:txBody>
                    <a:bodyPr/>
                    <a:lstStyle/>
                    <a:p>
                      <a:pPr algn="ctr" fontAlgn="ctr"/>
                      <a:r>
                        <a:rPr lang="en-GB" sz="2400" b="0" i="0" u="none" strike="noStrike">
                          <a:solidFill>
                            <a:srgbClr val="000000"/>
                          </a:solidFill>
                          <a:effectLst/>
                          <a:latin typeface="Calibri"/>
                        </a:rPr>
                        <a:t>0.1</a:t>
                      </a:r>
                    </a:p>
                  </a:txBody>
                  <a:tcPr marL="9525" marR="9525" marT="9525" marB="0" anchor="ctr"/>
                </a:tc>
                <a:tc>
                  <a:txBody>
                    <a:bodyPr/>
                    <a:lstStyle/>
                    <a:p>
                      <a:pPr algn="ctr" fontAlgn="ctr"/>
                      <a:r>
                        <a:rPr lang="en-GB" sz="2400" b="0" i="0" u="none" strike="noStrike" dirty="0">
                          <a:solidFill>
                            <a:srgbClr val="000000"/>
                          </a:solidFill>
                          <a:effectLst/>
                          <a:latin typeface="Calibri"/>
                        </a:rPr>
                        <a:t>0.0</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Senegal </a:t>
                      </a:r>
                    </a:p>
                  </a:txBody>
                  <a:tcPr marL="9525" marR="9525" marT="9525" marB="0" anchor="ctr"/>
                </a:tc>
                <a:tc>
                  <a:txBody>
                    <a:bodyPr/>
                    <a:lstStyle/>
                    <a:p>
                      <a:pPr algn="ctr" fontAlgn="ctr"/>
                      <a:r>
                        <a:rPr lang="en-GB" sz="2400" b="1" i="0" u="none" strike="noStrike">
                          <a:solidFill>
                            <a:srgbClr val="000000"/>
                          </a:solidFill>
                          <a:effectLst/>
                          <a:latin typeface="Calibri"/>
                        </a:rPr>
                        <a:t>25</a:t>
                      </a:r>
                    </a:p>
                  </a:txBody>
                  <a:tcPr marL="9525" marR="9525" marT="9525" marB="0" anchor="ctr"/>
                </a:tc>
                <a:tc>
                  <a:txBody>
                    <a:bodyPr/>
                    <a:lstStyle/>
                    <a:p>
                      <a:pPr algn="ctr" fontAlgn="ctr"/>
                      <a:r>
                        <a:rPr lang="en-GB" sz="2400" b="0" i="0" u="none" strike="noStrike">
                          <a:solidFill>
                            <a:srgbClr val="000000"/>
                          </a:solidFill>
                          <a:effectLst/>
                          <a:latin typeface="Calibri"/>
                        </a:rPr>
                        <a:t>20</a:t>
                      </a:r>
                    </a:p>
                  </a:txBody>
                  <a:tcPr marL="9525" marR="9525" marT="9525" marB="0" anchor="ctr"/>
                </a:tc>
                <a:tc>
                  <a:txBody>
                    <a:bodyPr/>
                    <a:lstStyle/>
                    <a:p>
                      <a:pPr algn="ctr" fontAlgn="ctr"/>
                      <a:r>
                        <a:rPr lang="en-GB" sz="2400" b="0" i="0" u="none" strike="noStrike" dirty="0">
                          <a:solidFill>
                            <a:srgbClr val="000000"/>
                          </a:solidFill>
                          <a:effectLst/>
                          <a:latin typeface="Calibri"/>
                        </a:rPr>
                        <a:t>24</a:t>
                      </a:r>
                    </a:p>
                  </a:txBody>
                  <a:tcPr marL="9525" marR="9525" marT="9525" marB="0" anchor="ctr"/>
                </a:tc>
                <a:tc>
                  <a:txBody>
                    <a:bodyPr/>
                    <a:lstStyle/>
                    <a:p>
                      <a:pPr algn="ctr" fontAlgn="ctr"/>
                      <a:r>
                        <a:rPr lang="en-GB" sz="2400" b="0" i="0" u="none" strike="noStrike" dirty="0">
                          <a:solidFill>
                            <a:srgbClr val="000000"/>
                          </a:solidFill>
                          <a:effectLst/>
                          <a:latin typeface="Calibri"/>
                        </a:rPr>
                        <a:t>21</a:t>
                      </a:r>
                    </a:p>
                  </a:txBody>
                  <a:tcPr marL="9525" marR="9525" marT="9525" marB="0" anchor="ctr"/>
                </a:tc>
                <a:tc>
                  <a:txBody>
                    <a:bodyPr/>
                    <a:lstStyle/>
                    <a:p>
                      <a:pPr algn="ctr" fontAlgn="ctr"/>
                      <a:r>
                        <a:rPr lang="en-GB" sz="2400" b="0" i="0" u="none" strike="noStrike">
                          <a:solidFill>
                            <a:srgbClr val="000000"/>
                          </a:solidFill>
                          <a:effectLst/>
                          <a:latin typeface="Calibri"/>
                        </a:rPr>
                        <a:t>8.2</a:t>
                      </a:r>
                    </a:p>
                  </a:txBody>
                  <a:tcPr marL="9525" marR="9525" marT="9525" marB="0" anchor="ctr"/>
                </a:tc>
                <a:tc>
                  <a:txBody>
                    <a:bodyPr/>
                    <a:lstStyle/>
                    <a:p>
                      <a:pPr algn="ctr" fontAlgn="ctr"/>
                      <a:r>
                        <a:rPr lang="en-GB" sz="2400" b="0" i="0" u="none" strike="noStrike" dirty="0">
                          <a:solidFill>
                            <a:srgbClr val="000000"/>
                          </a:solidFill>
                          <a:effectLst/>
                          <a:latin typeface="Calibri"/>
                        </a:rPr>
                        <a:t>2.2</a:t>
                      </a:r>
                    </a:p>
                  </a:txBody>
                  <a:tcPr marL="9525" marR="9525" marT="9525" marB="0" anchor="ctr"/>
                </a:tc>
              </a:tr>
              <a:tr h="370840">
                <a:tc>
                  <a:txBody>
                    <a:bodyPr/>
                    <a:lstStyle/>
                    <a:p>
                      <a:pPr algn="l" fontAlgn="ctr"/>
                      <a:r>
                        <a:rPr lang="en-GB" sz="2400" b="1" i="0" u="none" strike="noStrike" dirty="0" smtClean="0">
                          <a:solidFill>
                            <a:srgbClr val="000000"/>
                          </a:solidFill>
                          <a:effectLst/>
                          <a:latin typeface="Calibri"/>
                        </a:rPr>
                        <a:t>Tanzania</a:t>
                      </a:r>
                      <a:endParaRPr lang="en-GB" sz="2400" b="1" i="0" u="none" strike="noStrike" dirty="0">
                        <a:solidFill>
                          <a:srgbClr val="000000"/>
                        </a:solidFill>
                        <a:effectLst/>
                        <a:latin typeface="Calibri"/>
                      </a:endParaRPr>
                    </a:p>
                  </a:txBody>
                  <a:tcPr marL="9525" marR="9525" marT="9525" marB="0" anchor="ctr"/>
                </a:tc>
                <a:tc>
                  <a:txBody>
                    <a:bodyPr/>
                    <a:lstStyle/>
                    <a:p>
                      <a:pPr algn="ctr" fontAlgn="ctr"/>
                      <a:r>
                        <a:rPr lang="en-GB" sz="2400" b="1" i="0" u="none" strike="noStrike">
                          <a:solidFill>
                            <a:srgbClr val="000000"/>
                          </a:solidFill>
                          <a:effectLst/>
                          <a:latin typeface="Calibri"/>
                        </a:rPr>
                        <a:t>66</a:t>
                      </a:r>
                    </a:p>
                  </a:txBody>
                  <a:tcPr marL="9525" marR="9525" marT="9525" marB="0" anchor="ctr"/>
                </a:tc>
                <a:tc>
                  <a:txBody>
                    <a:bodyPr/>
                    <a:lstStyle/>
                    <a:p>
                      <a:pPr algn="ctr" fontAlgn="ctr"/>
                      <a:r>
                        <a:rPr lang="en-GB" sz="2400" b="0" i="0" u="none" strike="noStrike">
                          <a:solidFill>
                            <a:srgbClr val="000000"/>
                          </a:solidFill>
                          <a:effectLst/>
                          <a:latin typeface="Calibri"/>
                        </a:rPr>
                        <a:t>22</a:t>
                      </a:r>
                    </a:p>
                  </a:txBody>
                  <a:tcPr marL="9525" marR="9525" marT="9525" marB="0" anchor="ctr"/>
                </a:tc>
                <a:tc>
                  <a:txBody>
                    <a:bodyPr/>
                    <a:lstStyle/>
                    <a:p>
                      <a:pPr algn="ctr" fontAlgn="ctr"/>
                      <a:r>
                        <a:rPr lang="en-GB" sz="2400" b="0" i="0" u="none" strike="noStrike" dirty="0">
                          <a:solidFill>
                            <a:srgbClr val="000000"/>
                          </a:solidFill>
                          <a:effectLst/>
                          <a:latin typeface="Calibri"/>
                        </a:rPr>
                        <a:t>5</a:t>
                      </a:r>
                    </a:p>
                  </a:txBody>
                  <a:tcPr marL="9525" marR="9525" marT="9525" marB="0" anchor="ctr"/>
                </a:tc>
                <a:tc>
                  <a:txBody>
                    <a:bodyPr/>
                    <a:lstStyle/>
                    <a:p>
                      <a:pPr algn="ctr" fontAlgn="ctr"/>
                      <a:r>
                        <a:rPr lang="en-GB" sz="2400" b="0" i="0" u="none" strike="noStrike">
                          <a:solidFill>
                            <a:srgbClr val="000000"/>
                          </a:solidFill>
                          <a:effectLst/>
                          <a:latin typeface="Calibri"/>
                        </a:rPr>
                        <a:t>6</a:t>
                      </a:r>
                    </a:p>
                  </a:txBody>
                  <a:tcPr marL="9525" marR="9525" marT="9525" marB="0" anchor="ctr"/>
                </a:tc>
                <a:tc>
                  <a:txBody>
                    <a:bodyPr/>
                    <a:lstStyle/>
                    <a:p>
                      <a:pPr algn="ctr" fontAlgn="ctr"/>
                      <a:r>
                        <a:rPr lang="en-GB" sz="2400" b="0" i="0" u="none" strike="noStrike">
                          <a:solidFill>
                            <a:srgbClr val="000000"/>
                          </a:solidFill>
                          <a:effectLst/>
                          <a:latin typeface="Calibri"/>
                        </a:rPr>
                        <a:t>0.8</a:t>
                      </a:r>
                    </a:p>
                  </a:txBody>
                  <a:tcPr marL="9525" marR="9525" marT="9525" marB="0" anchor="ctr"/>
                </a:tc>
                <a:tc>
                  <a:txBody>
                    <a:bodyPr/>
                    <a:lstStyle/>
                    <a:p>
                      <a:pPr algn="ctr" fontAlgn="ctr"/>
                      <a:r>
                        <a:rPr lang="en-GB" sz="2400" b="0" i="0" u="none" strike="noStrike" dirty="0">
                          <a:solidFill>
                            <a:srgbClr val="000000"/>
                          </a:solidFill>
                          <a:effectLst/>
                          <a:latin typeface="Calibri"/>
                        </a:rPr>
                        <a:t>0.0</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Zambia </a:t>
                      </a:r>
                    </a:p>
                  </a:txBody>
                  <a:tcPr marL="9525" marR="9525" marT="9525" marB="0" anchor="ctr"/>
                </a:tc>
                <a:tc>
                  <a:txBody>
                    <a:bodyPr/>
                    <a:lstStyle/>
                    <a:p>
                      <a:pPr algn="ctr" fontAlgn="ctr"/>
                      <a:r>
                        <a:rPr lang="en-GB" sz="2400" b="1" i="0" u="none" strike="noStrike">
                          <a:solidFill>
                            <a:srgbClr val="000000"/>
                          </a:solidFill>
                          <a:effectLst/>
                          <a:latin typeface="Calibri"/>
                        </a:rPr>
                        <a:t>59</a:t>
                      </a:r>
                    </a:p>
                  </a:txBody>
                  <a:tcPr marL="9525" marR="9525" marT="9525" marB="0" anchor="ctr"/>
                </a:tc>
                <a:tc>
                  <a:txBody>
                    <a:bodyPr/>
                    <a:lstStyle/>
                    <a:p>
                      <a:pPr algn="ctr" fontAlgn="ctr"/>
                      <a:r>
                        <a:rPr lang="en-GB" sz="2400" b="0" i="0" u="none" strike="noStrike">
                          <a:solidFill>
                            <a:srgbClr val="000000"/>
                          </a:solidFill>
                          <a:effectLst/>
                          <a:latin typeface="Calibri"/>
                        </a:rPr>
                        <a:t>14</a:t>
                      </a:r>
                    </a:p>
                  </a:txBody>
                  <a:tcPr marL="9525" marR="9525" marT="9525" marB="0" anchor="ctr"/>
                </a:tc>
                <a:tc>
                  <a:txBody>
                    <a:bodyPr/>
                    <a:lstStyle/>
                    <a:p>
                      <a:pPr algn="ctr" fontAlgn="ctr"/>
                      <a:r>
                        <a:rPr lang="en-GB" sz="2400" b="0" i="0" u="none" strike="noStrike" dirty="0">
                          <a:solidFill>
                            <a:srgbClr val="000000"/>
                          </a:solidFill>
                          <a:effectLst/>
                          <a:latin typeface="Calibri"/>
                        </a:rPr>
                        <a:t>17</a:t>
                      </a:r>
                    </a:p>
                  </a:txBody>
                  <a:tcPr marL="9525" marR="9525" marT="9525" marB="0" anchor="ctr"/>
                </a:tc>
                <a:tc>
                  <a:txBody>
                    <a:bodyPr/>
                    <a:lstStyle/>
                    <a:p>
                      <a:pPr algn="ctr" fontAlgn="ctr"/>
                      <a:r>
                        <a:rPr lang="en-GB" sz="2400" b="0" i="0" u="none" strike="noStrike" dirty="0">
                          <a:solidFill>
                            <a:srgbClr val="000000"/>
                          </a:solidFill>
                          <a:effectLst/>
                          <a:latin typeface="Calibri"/>
                        </a:rPr>
                        <a:t>8</a:t>
                      </a:r>
                    </a:p>
                  </a:txBody>
                  <a:tcPr marL="9525" marR="9525" marT="9525" marB="0" anchor="ctr"/>
                </a:tc>
                <a:tc>
                  <a:txBody>
                    <a:bodyPr/>
                    <a:lstStyle/>
                    <a:p>
                      <a:pPr algn="ctr" fontAlgn="ctr"/>
                      <a:r>
                        <a:rPr lang="en-GB" sz="2400" b="0" i="0" u="none" strike="noStrike" dirty="0">
                          <a:solidFill>
                            <a:srgbClr val="000000"/>
                          </a:solidFill>
                          <a:effectLst/>
                          <a:latin typeface="Calibri"/>
                        </a:rPr>
                        <a:t>1.7</a:t>
                      </a:r>
                    </a:p>
                  </a:txBody>
                  <a:tcPr marL="9525" marR="9525" marT="9525" marB="0" anchor="ctr"/>
                </a:tc>
                <a:tc>
                  <a:txBody>
                    <a:bodyPr/>
                    <a:lstStyle/>
                    <a:p>
                      <a:pPr algn="ctr" fontAlgn="ctr"/>
                      <a:r>
                        <a:rPr lang="en-GB" sz="2400" b="0" i="0" u="none" strike="noStrike" dirty="0">
                          <a:solidFill>
                            <a:srgbClr val="000000"/>
                          </a:solidFill>
                          <a:effectLst/>
                          <a:latin typeface="Calibri"/>
                        </a:rPr>
                        <a:t>0.7</a:t>
                      </a:r>
                    </a:p>
                  </a:txBody>
                  <a:tcPr marL="9525" marR="9525" marT="9525" marB="0" anchor="ctr"/>
                </a:tc>
              </a:tr>
            </a:tbl>
          </a:graphicData>
        </a:graphic>
      </p:graphicFrame>
      <p:sp>
        <p:nvSpPr>
          <p:cNvPr id="3" name="Slide Number Placeholder 2"/>
          <p:cNvSpPr>
            <a:spLocks noGrp="1"/>
          </p:cNvSpPr>
          <p:nvPr>
            <p:ph type="sldNum" sz="quarter" idx="4294967295"/>
          </p:nvPr>
        </p:nvSpPr>
        <p:spPr>
          <a:xfrm>
            <a:off x="8640000" y="6411600"/>
            <a:ext cx="342000" cy="244800"/>
          </a:xfrm>
          <a:prstGeom prst="rect">
            <a:avLst/>
          </a:prstGeom>
        </p:spPr>
        <p:txBody>
          <a:bodyPr/>
          <a:lstStyle/>
          <a:p>
            <a:fld id="{85B40F36-E8C4-4DF3-A1E6-9A175CF93E0E}" type="slidenum">
              <a:rPr lang="en-US" smtClean="0"/>
              <a:pPr/>
              <a:t>8</a:t>
            </a:fld>
            <a:endParaRPr lang="en-US" dirty="0"/>
          </a:p>
        </p:txBody>
      </p:sp>
      <p:sp>
        <p:nvSpPr>
          <p:cNvPr id="6" name="Title 3"/>
          <p:cNvSpPr>
            <a:spLocks noGrp="1"/>
          </p:cNvSpPr>
          <p:nvPr>
            <p:ph type="title"/>
          </p:nvPr>
        </p:nvSpPr>
        <p:spPr/>
        <p:txBody>
          <a:bodyPr>
            <a:normAutofit fontScale="90000"/>
          </a:bodyPr>
          <a:lstStyle/>
          <a:p>
            <a:r>
              <a:rPr lang="en-GB" b="1" dirty="0" smtClean="0"/>
              <a:t>In school by grade:</a:t>
            </a:r>
            <a:br>
              <a:rPr lang="en-GB" b="1" dirty="0" smtClean="0"/>
            </a:br>
            <a:r>
              <a:rPr lang="en-GB" b="1" dirty="0" smtClean="0"/>
              <a:t>variation across countries</a:t>
            </a:r>
            <a:endParaRPr lang="en-GB" b="1" dirty="0"/>
          </a:p>
        </p:txBody>
      </p:sp>
      <p:sp>
        <p:nvSpPr>
          <p:cNvPr id="7" name="Text Box 4"/>
          <p:cNvSpPr txBox="1">
            <a:spLocks noChangeArrowheads="1"/>
          </p:cNvSpPr>
          <p:nvPr/>
        </p:nvSpPr>
        <p:spPr bwMode="auto">
          <a:xfrm>
            <a:off x="0" y="6453336"/>
            <a:ext cx="9486912" cy="32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296" tIns="41148" rIns="82296" bIns="4114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dirty="0">
                <a:solidFill>
                  <a:srgbClr val="000000"/>
                </a:solidFill>
                <a:latin typeface="+mj-lt"/>
                <a:cs typeface="Arial" charset="0"/>
              </a:rPr>
              <a:t>Source: </a:t>
            </a:r>
            <a:r>
              <a:rPr lang="en-US" sz="1600" b="1" dirty="0" smtClean="0">
                <a:solidFill>
                  <a:srgbClr val="000000"/>
                </a:solidFill>
                <a:latin typeface="+mj-lt"/>
                <a:cs typeface="Arial" charset="0"/>
              </a:rPr>
              <a:t>UNESCO, EFA GMR</a:t>
            </a:r>
            <a:endParaRPr lang="en-US" sz="1600" b="1" dirty="0">
              <a:solidFill>
                <a:srgbClr val="000000"/>
              </a:solidFill>
              <a:latin typeface="Arial" charset="0"/>
              <a:cs typeface="Arial" charset="0"/>
            </a:endParaRPr>
          </a:p>
        </p:txBody>
      </p:sp>
    </p:spTree>
    <p:extLst>
      <p:ext uri="{BB962C8B-B14F-4D97-AF65-F5344CB8AC3E}">
        <p14:creationId xmlns:p14="http://schemas.microsoft.com/office/powerpoint/2010/main" val="177152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35199281"/>
              </p:ext>
            </p:extLst>
          </p:nvPr>
        </p:nvGraphicFramePr>
        <p:xfrm>
          <a:off x="539552" y="2348880"/>
          <a:ext cx="8218488" cy="3733800"/>
        </p:xfrm>
        <a:graphic>
          <a:graphicData uri="http://schemas.openxmlformats.org/drawingml/2006/table">
            <a:tbl>
              <a:tblPr firstRow="1" bandRow="1">
                <a:tableStyleId>{5C22544A-7EE6-4342-B048-85BDC9FD1C3A}</a:tableStyleId>
              </a:tblPr>
              <a:tblGrid>
                <a:gridCol w="2054622"/>
                <a:gridCol w="2054622"/>
                <a:gridCol w="2054622"/>
                <a:gridCol w="2054622"/>
              </a:tblGrid>
              <a:tr h="370840">
                <a:tc>
                  <a:txBody>
                    <a:bodyPr/>
                    <a:lstStyle/>
                    <a:p>
                      <a:pPr algn="ctr" fontAlgn="b"/>
                      <a:r>
                        <a:rPr lang="en-GB" sz="2400" b="1" i="0" u="none" strike="noStrike" dirty="0" smtClean="0">
                          <a:solidFill>
                            <a:schemeClr val="bg1"/>
                          </a:solidFill>
                          <a:effectLst/>
                          <a:latin typeface="Calibri" panose="020F0502020204030204" pitchFamily="34" charset="0"/>
                        </a:rPr>
                        <a:t>Out of school:</a:t>
                      </a:r>
                      <a:endParaRPr lang="en-GB" sz="24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Never been to school</a:t>
                      </a:r>
                    </a:p>
                  </a:txBody>
                  <a:tcPr marL="9525" marR="9525" marT="9525" marB="0" anchor="ctr"/>
                </a:tc>
                <a:tc>
                  <a:txBody>
                    <a:bodyPr/>
                    <a:lstStyle/>
                    <a:p>
                      <a:pPr algn="ctr" fontAlgn="ctr"/>
                      <a:r>
                        <a:rPr lang="en-GB" sz="2400" b="1" i="0" u="none" strike="noStrike" dirty="0">
                          <a:solidFill>
                            <a:schemeClr val="bg1"/>
                          </a:solidFill>
                          <a:effectLst/>
                          <a:latin typeface="Calibri" panose="020F0502020204030204" pitchFamily="34" charset="0"/>
                        </a:rPr>
                        <a:t>Incomplete primary</a:t>
                      </a:r>
                    </a:p>
                  </a:txBody>
                  <a:tcPr marL="9525" marR="9525" marT="9525" marB="0" anchor="ctr"/>
                </a:tc>
                <a:tc>
                  <a:txBody>
                    <a:bodyPr/>
                    <a:lstStyle/>
                    <a:p>
                      <a:pPr algn="ctr" fontAlgn="ctr"/>
                      <a:r>
                        <a:rPr lang="en-GB" sz="2400" b="1" i="0" u="none" strike="noStrike" dirty="0" smtClean="0">
                          <a:solidFill>
                            <a:schemeClr val="bg1"/>
                          </a:solidFill>
                          <a:effectLst/>
                          <a:latin typeface="Calibri" panose="020F0502020204030204" pitchFamily="34" charset="0"/>
                        </a:rPr>
                        <a:t>Complete primary or higher</a:t>
                      </a:r>
                      <a:endParaRPr lang="en-GB" sz="2400" b="1" i="0" u="none" strike="noStrike" dirty="0">
                        <a:solidFill>
                          <a:schemeClr val="bg1"/>
                        </a:solidFill>
                        <a:effectLst/>
                        <a:latin typeface="Calibri" panose="020F0502020204030204" pitchFamily="34" charset="0"/>
                      </a:endParaRPr>
                    </a:p>
                  </a:txBody>
                  <a:tcPr marL="9525" marR="9525" marT="9525" marB="0" anchor="ctr"/>
                </a:tc>
              </a:tr>
              <a:tr h="370840">
                <a:tc>
                  <a:txBody>
                    <a:bodyPr/>
                    <a:lstStyle/>
                    <a:p>
                      <a:pPr algn="l" fontAlgn="ctr"/>
                      <a:r>
                        <a:rPr lang="en-GB" sz="2400" b="1" i="0" u="none" strike="noStrike" dirty="0">
                          <a:solidFill>
                            <a:srgbClr val="000000"/>
                          </a:solidFill>
                          <a:effectLst/>
                          <a:latin typeface="Calibri"/>
                        </a:rPr>
                        <a:t>Brazil </a:t>
                      </a:r>
                    </a:p>
                  </a:txBody>
                  <a:tcPr marL="9525" marR="9525" marT="9525" marB="0" anchor="ctr"/>
                </a:tc>
                <a:tc>
                  <a:txBody>
                    <a:bodyPr/>
                    <a:lstStyle/>
                    <a:p>
                      <a:pPr algn="ctr" fontAlgn="ctr"/>
                      <a:r>
                        <a:rPr lang="en-US" sz="2400" b="0" i="0" u="none" strike="noStrike">
                          <a:solidFill>
                            <a:srgbClr val="000000"/>
                          </a:solidFill>
                          <a:effectLst/>
                          <a:latin typeface="Calibri"/>
                        </a:rPr>
                        <a:t>6</a:t>
                      </a:r>
                    </a:p>
                  </a:txBody>
                  <a:tcPr marL="9525" marR="9525" marT="9525" marB="0" anchor="ctr"/>
                </a:tc>
                <a:tc>
                  <a:txBody>
                    <a:bodyPr/>
                    <a:lstStyle/>
                    <a:p>
                      <a:pPr algn="ctr" fontAlgn="ctr"/>
                      <a:r>
                        <a:rPr lang="en-US" sz="2400" b="0" i="0" u="none" strike="noStrike">
                          <a:solidFill>
                            <a:srgbClr val="000000"/>
                          </a:solidFill>
                          <a:effectLst/>
                          <a:latin typeface="Calibri"/>
                        </a:rPr>
                        <a:t>31</a:t>
                      </a:r>
                    </a:p>
                  </a:txBody>
                  <a:tcPr marL="9525" marR="9525" marT="9525" marB="0" anchor="ctr"/>
                </a:tc>
                <a:tc>
                  <a:txBody>
                    <a:bodyPr/>
                    <a:lstStyle/>
                    <a:p>
                      <a:pPr algn="ctr" fontAlgn="ctr"/>
                      <a:r>
                        <a:rPr lang="en-US" sz="2400" b="0" i="0" u="none" strike="noStrike">
                          <a:solidFill>
                            <a:srgbClr val="000000"/>
                          </a:solidFill>
                          <a:effectLst/>
                          <a:latin typeface="Calibri"/>
                        </a:rPr>
                        <a:t>63</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Cambodia </a:t>
                      </a:r>
                    </a:p>
                  </a:txBody>
                  <a:tcPr marL="9525" marR="9525" marT="9525" marB="0" anchor="ctr"/>
                </a:tc>
                <a:tc>
                  <a:txBody>
                    <a:bodyPr/>
                    <a:lstStyle/>
                    <a:p>
                      <a:pPr algn="ctr" fontAlgn="ctr"/>
                      <a:r>
                        <a:rPr lang="en-US" sz="2400" b="0" i="0" u="none" strike="noStrike">
                          <a:solidFill>
                            <a:srgbClr val="000000"/>
                          </a:solidFill>
                          <a:effectLst/>
                          <a:latin typeface="Calibri"/>
                        </a:rPr>
                        <a:t>7</a:t>
                      </a:r>
                    </a:p>
                  </a:txBody>
                  <a:tcPr marL="9525" marR="9525" marT="9525" marB="0" anchor="ctr"/>
                </a:tc>
                <a:tc>
                  <a:txBody>
                    <a:bodyPr/>
                    <a:lstStyle/>
                    <a:p>
                      <a:pPr algn="ctr" fontAlgn="ctr"/>
                      <a:r>
                        <a:rPr lang="en-US" sz="2400" b="0" i="0" u="none" strike="noStrike">
                          <a:solidFill>
                            <a:srgbClr val="000000"/>
                          </a:solidFill>
                          <a:effectLst/>
                          <a:latin typeface="Calibri"/>
                        </a:rPr>
                        <a:t>47</a:t>
                      </a:r>
                    </a:p>
                  </a:txBody>
                  <a:tcPr marL="9525" marR="9525" marT="9525" marB="0" anchor="ctr"/>
                </a:tc>
                <a:tc>
                  <a:txBody>
                    <a:bodyPr/>
                    <a:lstStyle/>
                    <a:p>
                      <a:pPr algn="ctr" fontAlgn="ctr"/>
                      <a:r>
                        <a:rPr lang="en-US" sz="2400" b="0" i="0" u="none" strike="noStrike">
                          <a:solidFill>
                            <a:srgbClr val="000000"/>
                          </a:solidFill>
                          <a:effectLst/>
                          <a:latin typeface="Calibri"/>
                        </a:rPr>
                        <a:t>47</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Ecuador </a:t>
                      </a:r>
                    </a:p>
                  </a:txBody>
                  <a:tcPr marL="9525" marR="9525" marT="9525" marB="0" anchor="ctr"/>
                </a:tc>
                <a:tc>
                  <a:txBody>
                    <a:bodyPr/>
                    <a:lstStyle/>
                    <a:p>
                      <a:pPr algn="ctr" fontAlgn="ctr"/>
                      <a:r>
                        <a:rPr lang="en-US" sz="2400" b="0" i="0" u="none" strike="noStrike">
                          <a:solidFill>
                            <a:srgbClr val="000000"/>
                          </a:solidFill>
                          <a:effectLst/>
                          <a:latin typeface="Calibri"/>
                        </a:rPr>
                        <a:t>9</a:t>
                      </a:r>
                    </a:p>
                  </a:txBody>
                  <a:tcPr marL="9525" marR="9525" marT="9525" marB="0" anchor="ctr"/>
                </a:tc>
                <a:tc>
                  <a:txBody>
                    <a:bodyPr/>
                    <a:lstStyle/>
                    <a:p>
                      <a:pPr algn="ctr" fontAlgn="ctr"/>
                      <a:r>
                        <a:rPr lang="en-US" sz="2400" b="0" i="0" u="none" strike="noStrike">
                          <a:solidFill>
                            <a:srgbClr val="000000"/>
                          </a:solidFill>
                          <a:effectLst/>
                          <a:latin typeface="Calibri"/>
                        </a:rPr>
                        <a:t>8</a:t>
                      </a:r>
                    </a:p>
                  </a:txBody>
                  <a:tcPr marL="9525" marR="9525" marT="9525" marB="0" anchor="ctr"/>
                </a:tc>
                <a:tc>
                  <a:txBody>
                    <a:bodyPr/>
                    <a:lstStyle/>
                    <a:p>
                      <a:pPr algn="ctr" fontAlgn="ctr"/>
                      <a:r>
                        <a:rPr lang="en-US" sz="2400" b="0" i="0" u="none" strike="noStrike">
                          <a:solidFill>
                            <a:srgbClr val="000000"/>
                          </a:solidFill>
                          <a:effectLst/>
                          <a:latin typeface="Calibri"/>
                        </a:rPr>
                        <a:t>83</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Guatemala </a:t>
                      </a:r>
                    </a:p>
                  </a:txBody>
                  <a:tcPr marL="9525" marR="9525" marT="9525" marB="0" anchor="ctr"/>
                </a:tc>
                <a:tc>
                  <a:txBody>
                    <a:bodyPr/>
                    <a:lstStyle/>
                    <a:p>
                      <a:pPr algn="ctr" fontAlgn="ctr"/>
                      <a:r>
                        <a:rPr lang="en-US" sz="2400" b="0" i="0" u="none" strike="noStrike">
                          <a:solidFill>
                            <a:srgbClr val="000000"/>
                          </a:solidFill>
                          <a:effectLst/>
                          <a:latin typeface="Calibri"/>
                        </a:rPr>
                        <a:t>16</a:t>
                      </a:r>
                    </a:p>
                  </a:txBody>
                  <a:tcPr marL="9525" marR="9525" marT="9525" marB="0" anchor="ctr"/>
                </a:tc>
                <a:tc>
                  <a:txBody>
                    <a:bodyPr/>
                    <a:lstStyle/>
                    <a:p>
                      <a:pPr algn="ctr" fontAlgn="ctr"/>
                      <a:r>
                        <a:rPr lang="en-US" sz="2400" b="0" i="0" u="none" strike="noStrike">
                          <a:solidFill>
                            <a:srgbClr val="000000"/>
                          </a:solidFill>
                          <a:effectLst/>
                          <a:latin typeface="Calibri"/>
                        </a:rPr>
                        <a:t>39</a:t>
                      </a:r>
                    </a:p>
                  </a:txBody>
                  <a:tcPr marL="9525" marR="9525" marT="9525" marB="0" anchor="ctr"/>
                </a:tc>
                <a:tc>
                  <a:txBody>
                    <a:bodyPr/>
                    <a:lstStyle/>
                    <a:p>
                      <a:pPr algn="ctr" fontAlgn="ctr"/>
                      <a:r>
                        <a:rPr lang="en-US" sz="2400" b="0" i="0" u="none" strike="noStrike">
                          <a:solidFill>
                            <a:srgbClr val="000000"/>
                          </a:solidFill>
                          <a:effectLst/>
                          <a:latin typeface="Calibri"/>
                        </a:rPr>
                        <a:t>45</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Senegal </a:t>
                      </a:r>
                    </a:p>
                  </a:txBody>
                  <a:tcPr marL="9525" marR="9525" marT="9525" marB="0" anchor="ctr"/>
                </a:tc>
                <a:tc>
                  <a:txBody>
                    <a:bodyPr/>
                    <a:lstStyle/>
                    <a:p>
                      <a:pPr algn="ctr" fontAlgn="ctr"/>
                      <a:r>
                        <a:rPr lang="en-US" sz="2400" b="0" i="0" u="none" strike="noStrike">
                          <a:solidFill>
                            <a:srgbClr val="000000"/>
                          </a:solidFill>
                          <a:effectLst/>
                          <a:latin typeface="Calibri"/>
                        </a:rPr>
                        <a:t>70</a:t>
                      </a:r>
                    </a:p>
                  </a:txBody>
                  <a:tcPr marL="9525" marR="9525" marT="9525" marB="0" anchor="ctr"/>
                </a:tc>
                <a:tc>
                  <a:txBody>
                    <a:bodyPr/>
                    <a:lstStyle/>
                    <a:p>
                      <a:pPr algn="ctr" fontAlgn="ctr"/>
                      <a:r>
                        <a:rPr lang="en-US" sz="2400" b="0" i="0" u="none" strike="noStrike">
                          <a:solidFill>
                            <a:srgbClr val="000000"/>
                          </a:solidFill>
                          <a:effectLst/>
                          <a:latin typeface="Calibri"/>
                        </a:rPr>
                        <a:t>26</a:t>
                      </a:r>
                    </a:p>
                  </a:txBody>
                  <a:tcPr marL="9525" marR="9525" marT="9525" marB="0" anchor="ctr"/>
                </a:tc>
                <a:tc>
                  <a:txBody>
                    <a:bodyPr/>
                    <a:lstStyle/>
                    <a:p>
                      <a:pPr algn="ctr" fontAlgn="ctr"/>
                      <a:r>
                        <a:rPr lang="en-US" sz="2400" b="0" i="0" u="none" strike="noStrike">
                          <a:solidFill>
                            <a:srgbClr val="000000"/>
                          </a:solidFill>
                          <a:effectLst/>
                          <a:latin typeface="Calibri"/>
                        </a:rPr>
                        <a:t>5</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Tanzania</a:t>
                      </a:r>
                    </a:p>
                  </a:txBody>
                  <a:tcPr marL="9525" marR="9525" marT="9525" marB="0" anchor="ctr"/>
                </a:tc>
                <a:tc>
                  <a:txBody>
                    <a:bodyPr/>
                    <a:lstStyle/>
                    <a:p>
                      <a:pPr algn="ctr" fontAlgn="ctr"/>
                      <a:r>
                        <a:rPr lang="en-US" sz="2400" b="0" i="0" u="none" strike="noStrike">
                          <a:solidFill>
                            <a:srgbClr val="000000"/>
                          </a:solidFill>
                          <a:effectLst/>
                          <a:latin typeface="Calibri"/>
                        </a:rPr>
                        <a:t>12</a:t>
                      </a:r>
                    </a:p>
                  </a:txBody>
                  <a:tcPr marL="9525" marR="9525" marT="9525" marB="0" anchor="ctr"/>
                </a:tc>
                <a:tc>
                  <a:txBody>
                    <a:bodyPr/>
                    <a:lstStyle/>
                    <a:p>
                      <a:pPr algn="ctr" fontAlgn="ctr"/>
                      <a:r>
                        <a:rPr lang="en-US" sz="2400" b="0" i="0" u="none" strike="noStrike">
                          <a:solidFill>
                            <a:srgbClr val="000000"/>
                          </a:solidFill>
                          <a:effectLst/>
                          <a:latin typeface="Calibri"/>
                        </a:rPr>
                        <a:t>17</a:t>
                      </a:r>
                    </a:p>
                  </a:txBody>
                  <a:tcPr marL="9525" marR="9525" marT="9525" marB="0" anchor="ctr"/>
                </a:tc>
                <a:tc>
                  <a:txBody>
                    <a:bodyPr/>
                    <a:lstStyle/>
                    <a:p>
                      <a:pPr algn="ctr" fontAlgn="ctr"/>
                      <a:r>
                        <a:rPr lang="en-US" sz="2400" b="0" i="0" u="none" strike="noStrike">
                          <a:solidFill>
                            <a:srgbClr val="000000"/>
                          </a:solidFill>
                          <a:effectLst/>
                          <a:latin typeface="Calibri"/>
                        </a:rPr>
                        <a:t>71</a:t>
                      </a:r>
                    </a:p>
                  </a:txBody>
                  <a:tcPr marL="9525" marR="9525" marT="9525" marB="0" anchor="ctr"/>
                </a:tc>
              </a:tr>
              <a:tr h="370840">
                <a:tc>
                  <a:txBody>
                    <a:bodyPr/>
                    <a:lstStyle/>
                    <a:p>
                      <a:pPr algn="l" fontAlgn="ctr"/>
                      <a:r>
                        <a:rPr lang="en-GB" sz="2400" b="1" i="0" u="none" strike="noStrike" dirty="0">
                          <a:solidFill>
                            <a:srgbClr val="000000"/>
                          </a:solidFill>
                          <a:effectLst/>
                          <a:latin typeface="Calibri"/>
                        </a:rPr>
                        <a:t>Zambia </a:t>
                      </a:r>
                    </a:p>
                  </a:txBody>
                  <a:tcPr marL="9525" marR="9525" marT="9525" marB="0" anchor="ctr"/>
                </a:tc>
                <a:tc>
                  <a:txBody>
                    <a:bodyPr/>
                    <a:lstStyle/>
                    <a:p>
                      <a:pPr algn="ctr" fontAlgn="ctr"/>
                      <a:r>
                        <a:rPr lang="en-US" sz="2400" b="0" i="0" u="none" strike="noStrike">
                          <a:solidFill>
                            <a:srgbClr val="000000"/>
                          </a:solidFill>
                          <a:effectLst/>
                          <a:latin typeface="Calibri"/>
                        </a:rPr>
                        <a:t>19</a:t>
                      </a:r>
                    </a:p>
                  </a:txBody>
                  <a:tcPr marL="9525" marR="9525" marT="9525" marB="0" anchor="ctr"/>
                </a:tc>
                <a:tc>
                  <a:txBody>
                    <a:bodyPr/>
                    <a:lstStyle/>
                    <a:p>
                      <a:pPr algn="ctr" fontAlgn="ctr"/>
                      <a:r>
                        <a:rPr lang="en-US" sz="2400" b="0" i="0" u="none" strike="noStrike">
                          <a:solidFill>
                            <a:srgbClr val="000000"/>
                          </a:solidFill>
                          <a:effectLst/>
                          <a:latin typeface="Calibri"/>
                        </a:rPr>
                        <a:t>61</a:t>
                      </a:r>
                    </a:p>
                  </a:txBody>
                  <a:tcPr marL="9525" marR="9525" marT="9525" marB="0" anchor="ctr"/>
                </a:tc>
                <a:tc>
                  <a:txBody>
                    <a:bodyPr/>
                    <a:lstStyle/>
                    <a:p>
                      <a:pPr algn="ctr" fontAlgn="ctr"/>
                      <a:r>
                        <a:rPr lang="en-US" sz="2400" b="0" i="0" u="none" strike="noStrike" dirty="0">
                          <a:solidFill>
                            <a:srgbClr val="000000"/>
                          </a:solidFill>
                          <a:effectLst/>
                          <a:latin typeface="Calibri"/>
                        </a:rPr>
                        <a:t>20</a:t>
                      </a:r>
                    </a:p>
                  </a:txBody>
                  <a:tcPr marL="9525" marR="9525" marT="9525" marB="0" anchor="ctr"/>
                </a:tc>
              </a:tr>
            </a:tbl>
          </a:graphicData>
        </a:graphic>
      </p:graphicFrame>
      <p:sp>
        <p:nvSpPr>
          <p:cNvPr id="3" name="Slide Number Placeholder 2"/>
          <p:cNvSpPr>
            <a:spLocks noGrp="1"/>
          </p:cNvSpPr>
          <p:nvPr>
            <p:ph type="sldNum" sz="quarter" idx="4294967295"/>
          </p:nvPr>
        </p:nvSpPr>
        <p:spPr>
          <a:xfrm>
            <a:off x="8640000" y="6411600"/>
            <a:ext cx="342000" cy="244800"/>
          </a:xfrm>
          <a:prstGeom prst="rect">
            <a:avLst/>
          </a:prstGeom>
        </p:spPr>
        <p:txBody>
          <a:bodyPr/>
          <a:lstStyle/>
          <a:p>
            <a:fld id="{85B40F36-E8C4-4DF3-A1E6-9A175CF93E0E}" type="slidenum">
              <a:rPr lang="en-US" smtClean="0"/>
              <a:pPr/>
              <a:t>9</a:t>
            </a:fld>
            <a:endParaRPr lang="en-US" dirty="0"/>
          </a:p>
        </p:txBody>
      </p:sp>
      <p:sp>
        <p:nvSpPr>
          <p:cNvPr id="4" name="Title 3"/>
          <p:cNvSpPr>
            <a:spLocks noGrp="1"/>
          </p:cNvSpPr>
          <p:nvPr>
            <p:ph type="title"/>
          </p:nvPr>
        </p:nvSpPr>
        <p:spPr/>
        <p:txBody>
          <a:bodyPr>
            <a:normAutofit fontScale="90000"/>
          </a:bodyPr>
          <a:lstStyle/>
          <a:p>
            <a:r>
              <a:rPr lang="en-GB" b="1" dirty="0" smtClean="0"/>
              <a:t>Out of school</a:t>
            </a:r>
            <a:br>
              <a:rPr lang="en-GB" b="1" dirty="0" smtClean="0"/>
            </a:br>
            <a:r>
              <a:rPr lang="en-GB" b="1" dirty="0" smtClean="0"/>
              <a:t>variation across countries</a:t>
            </a:r>
            <a:endParaRPr lang="en-GB" b="1" dirty="0"/>
          </a:p>
        </p:txBody>
      </p:sp>
      <p:sp>
        <p:nvSpPr>
          <p:cNvPr id="7" name="Text Box 4"/>
          <p:cNvSpPr txBox="1">
            <a:spLocks noChangeArrowheads="1"/>
          </p:cNvSpPr>
          <p:nvPr/>
        </p:nvSpPr>
        <p:spPr bwMode="auto">
          <a:xfrm>
            <a:off x="0" y="6453336"/>
            <a:ext cx="9486912" cy="32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296" tIns="41148" rIns="82296" bIns="4114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dirty="0">
                <a:solidFill>
                  <a:srgbClr val="000000"/>
                </a:solidFill>
                <a:latin typeface="+mj-lt"/>
                <a:cs typeface="Arial" charset="0"/>
              </a:rPr>
              <a:t>Source: </a:t>
            </a:r>
            <a:r>
              <a:rPr lang="en-US" sz="1600" b="1" dirty="0" smtClean="0">
                <a:solidFill>
                  <a:srgbClr val="000000"/>
                </a:solidFill>
                <a:latin typeface="+mj-lt"/>
                <a:cs typeface="Arial" charset="0"/>
              </a:rPr>
              <a:t>UNESCO, EFA GMR</a:t>
            </a:r>
            <a:endParaRPr lang="en-US" sz="1600" b="1" dirty="0">
              <a:solidFill>
                <a:srgbClr val="000000"/>
              </a:solidFill>
              <a:latin typeface="Arial" charset="0"/>
              <a:cs typeface="Arial" charset="0"/>
            </a:endParaRPr>
          </a:p>
        </p:txBody>
      </p:sp>
    </p:spTree>
    <p:extLst>
      <p:ext uri="{BB962C8B-B14F-4D97-AF65-F5344CB8AC3E}">
        <p14:creationId xmlns:p14="http://schemas.microsoft.com/office/powerpoint/2010/main" val="211825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882</Words>
  <Application>Microsoft Office PowerPoint</Application>
  <PresentationFormat>On-screen Show (4:3)</PresentationFormat>
  <Paragraphs>189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2A. Counting and Locating Constructing a sampling frame</vt:lpstr>
      <vt:lpstr>Basic Demographics</vt:lpstr>
      <vt:lpstr>Low Birth Registration and Age Heaping</vt:lpstr>
      <vt:lpstr>Current Definitions of Out of School</vt:lpstr>
      <vt:lpstr>Survey Definitions</vt:lpstr>
      <vt:lpstr>Alternative Education Programme</vt:lpstr>
      <vt:lpstr>In school: variation across countries</vt:lpstr>
      <vt:lpstr>In school by grade: variation across countries</vt:lpstr>
      <vt:lpstr>Out of school variation across countries</vt:lpstr>
      <vt:lpstr>Groups omitted or systematically under-represented in survey data</vt:lpstr>
      <vt:lpstr>Groups Omitted or Systematically  Uncounted in Survey Data (B)</vt:lpstr>
      <vt:lpstr>Approach to Counting</vt:lpstr>
      <vt:lpstr>Using household surveys to count and locate OOS 15 year olds</vt:lpstr>
      <vt:lpstr>Difficulties in counting OOS 15 year olds</vt:lpstr>
      <vt:lpstr>Questions for discussion</vt:lpstr>
    </vt:vector>
  </TitlesOfParts>
  <Company>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Cunting and Locating</dc:title>
  <dc:creator>Roy  Carr-Hill</dc:creator>
  <cp:lastModifiedBy>WARD Michael</cp:lastModifiedBy>
  <cp:revision>14</cp:revision>
  <dcterms:created xsi:type="dcterms:W3CDTF">2014-09-29T16:03:51Z</dcterms:created>
  <dcterms:modified xsi:type="dcterms:W3CDTF">2014-10-01T02:30:47Z</dcterms:modified>
</cp:coreProperties>
</file>